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theme/themeOverride8.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handoutMasterIdLst>
    <p:handoutMasterId r:id="rId20"/>
  </p:handoutMasterIdLst>
  <p:sldIdLst>
    <p:sldId id="257" r:id="rId2"/>
    <p:sldId id="448" r:id="rId3"/>
    <p:sldId id="476" r:id="rId4"/>
    <p:sldId id="450" r:id="rId5"/>
    <p:sldId id="513" r:id="rId6"/>
    <p:sldId id="514" r:id="rId7"/>
    <p:sldId id="410" r:id="rId8"/>
    <p:sldId id="510" r:id="rId9"/>
    <p:sldId id="511" r:id="rId10"/>
    <p:sldId id="517" r:id="rId11"/>
    <p:sldId id="518" r:id="rId12"/>
    <p:sldId id="519" r:id="rId13"/>
    <p:sldId id="520" r:id="rId14"/>
    <p:sldId id="521" r:id="rId15"/>
    <p:sldId id="522" r:id="rId16"/>
    <p:sldId id="266" r:id="rId17"/>
    <p:sldId id="412" r:id="rId1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8080"/>
    <a:srgbClr val="254379"/>
    <a:srgbClr val="405C86"/>
    <a:srgbClr val="1D9AA6"/>
    <a:srgbClr val="911B1B"/>
    <a:srgbClr val="F09A9A"/>
    <a:srgbClr val="EB701D"/>
    <a:srgbClr val="548235"/>
    <a:srgbClr val="426A44"/>
    <a:srgbClr val="B854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08" autoAdjust="0"/>
    <p:restoredTop sz="95439" autoAdjust="0"/>
  </p:normalViewPr>
  <p:slideViewPr>
    <p:cSldViewPr snapToGrid="0">
      <p:cViewPr varScale="1">
        <p:scale>
          <a:sx n="109" d="100"/>
          <a:sy n="109" d="100"/>
        </p:scale>
        <p:origin x="1896" y="108"/>
      </p:cViewPr>
      <p:guideLst>
        <p:guide orient="horz" pos="2160"/>
        <p:guide pos="2880"/>
      </p:guideLst>
    </p:cSldViewPr>
  </p:slideViewPr>
  <p:notesTextViewPr>
    <p:cViewPr>
      <p:scale>
        <a:sx n="1" d="1"/>
        <a:sy n="1" d="1"/>
      </p:scale>
      <p:origin x="0" y="0"/>
    </p:cViewPr>
  </p:notesTextViewPr>
  <p:notesViewPr>
    <p:cSldViewPr snapToGrid="0">
      <p:cViewPr varScale="1">
        <p:scale>
          <a:sx n="78" d="100"/>
          <a:sy n="78"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2.xml"/><Relationship Id="rId4" Type="http://schemas.openxmlformats.org/officeDocument/2006/relationships/oleObject" Target="file:///\\server-1\SKDS\SKDS\Mara%20Alksne\2019%20darbi\Alkohols%2012\alkohols.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4.xml"/><Relationship Id="rId4" Type="http://schemas.openxmlformats.org/officeDocument/2006/relationships/oleObject" Target="file:///\\server-1\SKDS\SKDS\Mara%20Alksne\2019%20darbi\Alkohols%2012\alkohols.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6.xml"/><Relationship Id="rId4" Type="http://schemas.openxmlformats.org/officeDocument/2006/relationships/oleObject" Target="file:///\\server-1\SKDS\SKDS\Mara%20Alksne\2019%20darbi\Alkohols%2012\alkohols.xlsx"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SKDS\Mara%20Alksne\2019%20darbi\Alkohols%2012\alkohols.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65385847663461"/>
          <c:y val="1.6375554580650938E-2"/>
          <c:w val="0.5301296229053426"/>
          <c:h val="0.9524870949800277"/>
        </c:manualLayout>
      </c:layout>
      <c:barChart>
        <c:barDir val="bar"/>
        <c:grouping val="clustered"/>
        <c:varyColors val="0"/>
        <c:ser>
          <c:idx val="0"/>
          <c:order val="0"/>
          <c:spPr>
            <a:solidFill>
              <a:srgbClr val="405C86"/>
            </a:solidFill>
            <a:ln>
              <a:noFill/>
            </a:ln>
          </c:spPr>
          <c:invertIfNegative val="0"/>
          <c:dPt>
            <c:idx val="12"/>
            <c:invertIfNegative val="0"/>
            <c:bubble3D val="0"/>
            <c:extLst>
              <c:ext xmlns:c16="http://schemas.microsoft.com/office/drawing/2014/chart" uri="{C3380CC4-5D6E-409C-BE32-E72D297353CC}">
                <c16:uniqueId val="{00000000-48FF-4368-8704-9B7F15A2102F}"/>
              </c:ext>
            </c:extLst>
          </c:dPt>
          <c:dPt>
            <c:idx val="25"/>
            <c:invertIfNegative val="0"/>
            <c:bubble3D val="0"/>
            <c:spPr>
              <a:pattFill prst="dkUpDiag">
                <a:fgClr>
                  <a:srgbClr val="405C86"/>
                </a:fgClr>
                <a:bgClr>
                  <a:sysClr val="window" lastClr="FFFFFF"/>
                </a:bgClr>
              </a:pattFill>
              <a:ln>
                <a:solidFill>
                  <a:srgbClr val="405C86"/>
                </a:solidFill>
              </a:ln>
            </c:spPr>
            <c:extLst>
              <c:ext xmlns:c16="http://schemas.microsoft.com/office/drawing/2014/chart" uri="{C3380CC4-5D6E-409C-BE32-E72D297353CC}">
                <c16:uniqueId val="{00000002-48FF-4368-8704-9B7F15A2102F}"/>
              </c:ext>
            </c:extLst>
          </c:dPt>
          <c:dPt>
            <c:idx val="26"/>
            <c:invertIfNegative val="0"/>
            <c:bubble3D val="0"/>
            <c:extLst>
              <c:ext xmlns:c16="http://schemas.microsoft.com/office/drawing/2014/chart" uri="{C3380CC4-5D6E-409C-BE32-E72D297353CC}">
                <c16:uniqueId val="{00000003-48FF-4368-8704-9B7F15A2102F}"/>
              </c:ext>
            </c:extLst>
          </c:dPt>
          <c:dPt>
            <c:idx val="27"/>
            <c:invertIfNegative val="0"/>
            <c:bubble3D val="0"/>
            <c:extLst>
              <c:ext xmlns:c16="http://schemas.microsoft.com/office/drawing/2014/chart" uri="{C3380CC4-5D6E-409C-BE32-E72D297353CC}">
                <c16:uniqueId val="{00000004-48FF-4368-8704-9B7F15A2102F}"/>
              </c:ext>
            </c:extLst>
          </c:dPt>
          <c:dPt>
            <c:idx val="28"/>
            <c:invertIfNegative val="0"/>
            <c:bubble3D val="0"/>
            <c:extLst>
              <c:ext xmlns:c16="http://schemas.microsoft.com/office/drawing/2014/chart" uri="{C3380CC4-5D6E-409C-BE32-E72D297353CC}">
                <c16:uniqueId val="{00000005-48FF-4368-8704-9B7F15A2102F}"/>
              </c:ext>
            </c:extLst>
          </c:dPt>
          <c:dPt>
            <c:idx val="31"/>
            <c:invertIfNegative val="0"/>
            <c:bubble3D val="0"/>
            <c:extLst>
              <c:ext xmlns:c16="http://schemas.microsoft.com/office/drawing/2014/chart" uri="{C3380CC4-5D6E-409C-BE32-E72D297353CC}">
                <c16:uniqueId val="{00000006-48FF-4368-8704-9B7F15A2102F}"/>
              </c:ext>
            </c:extLst>
          </c:dPt>
          <c:dLbls>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profils'!$B$34:$B$69</c:f>
              <c:strCache>
                <c:ptCount val="36"/>
                <c:pt idx="0">
                  <c:v>Vīrietis (n=472)</c:v>
                </c:pt>
                <c:pt idx="1">
                  <c:v>Sieviete (n=533)</c:v>
                </c:pt>
                <c:pt idx="3">
                  <c:v>18 - 24 g.v. (n=50)</c:v>
                </c:pt>
                <c:pt idx="4">
                  <c:v>25 - 34 g.v. (n=159)</c:v>
                </c:pt>
                <c:pt idx="5">
                  <c:v>35 - 44 g.v. (n=192)</c:v>
                </c:pt>
                <c:pt idx="6">
                  <c:v>45 - 54 g.v. (n=225)</c:v>
                </c:pt>
                <c:pt idx="7">
                  <c:v>55 - 63 g.v. (n=200)</c:v>
                </c:pt>
                <c:pt idx="8">
                  <c:v>64 - 75 g.v. (n=179)</c:v>
                </c:pt>
                <c:pt idx="10">
                  <c:v>Latviešu (n=639)</c:v>
                </c:pt>
                <c:pt idx="11">
                  <c:v>Krievu (n=357)</c:v>
                </c:pt>
                <c:pt idx="12">
                  <c:v>Cita (n=9)</c:v>
                </c:pt>
                <c:pt idx="14">
                  <c:v>Vidējā vai pamata (n=376)</c:v>
                </c:pt>
                <c:pt idx="15">
                  <c:v>Augstākā (n=629)</c:v>
                </c:pt>
                <c:pt idx="17">
                  <c:v>Strādājošie (n=750)</c:v>
                </c:pt>
                <c:pt idx="18">
                  <c:v>Nestrādājošie (n=255)</c:v>
                </c:pt>
                <c:pt idx="20">
                  <c:v>Zemi (Līdz Eur 300) (n=163)</c:v>
                </c:pt>
                <c:pt idx="21">
                  <c:v>Vidēji zemi (Eur 301 - Eur 449) (n=138)</c:v>
                </c:pt>
                <c:pt idx="22">
                  <c:v>Vidēji (Eur 450 - Eur 599) (n=129)</c:v>
                </c:pt>
                <c:pt idx="23">
                  <c:v>Vidēji augsti (Eur 600 - Eur 850) (n=170)</c:v>
                </c:pt>
                <c:pt idx="24">
                  <c:v>Augsti (Eur 851 un vairāk) (n=147)</c:v>
                </c:pt>
                <c:pt idx="25">
                  <c:v>Grūti pateikt/ nevēlos atbildēt (n=258)</c:v>
                </c:pt>
                <c:pt idx="27">
                  <c:v>Rīga (n=349)</c:v>
                </c:pt>
                <c:pt idx="28">
                  <c:v>Vidzeme (n=264)</c:v>
                </c:pt>
                <c:pt idx="29">
                  <c:v>Kurzeme (n=121)</c:v>
                </c:pt>
                <c:pt idx="30">
                  <c:v>Zemgale (n=131)</c:v>
                </c:pt>
                <c:pt idx="31">
                  <c:v>Latgale (n=140)</c:v>
                </c:pt>
                <c:pt idx="33">
                  <c:v>Rīga (n=349)</c:v>
                </c:pt>
                <c:pt idx="34">
                  <c:v>Cita pilsēta (n=425)</c:v>
                </c:pt>
                <c:pt idx="35">
                  <c:v>Lauki (n=231)</c:v>
                </c:pt>
              </c:strCache>
            </c:strRef>
          </c:cat>
          <c:val>
            <c:numRef>
              <c:f>'Respondentu profils'!$C$34:$C$69</c:f>
              <c:numCache>
                <c:formatCode>0.0</c:formatCode>
                <c:ptCount val="36"/>
                <c:pt idx="0">
                  <c:v>48.1</c:v>
                </c:pt>
                <c:pt idx="1">
                  <c:v>51.9</c:v>
                </c:pt>
                <c:pt idx="3">
                  <c:v>8.6</c:v>
                </c:pt>
                <c:pt idx="4">
                  <c:v>20.100000000000001</c:v>
                </c:pt>
                <c:pt idx="5">
                  <c:v>19.100000000000001</c:v>
                </c:pt>
                <c:pt idx="6">
                  <c:v>18.899999999999999</c:v>
                </c:pt>
                <c:pt idx="7">
                  <c:v>17.3</c:v>
                </c:pt>
                <c:pt idx="8">
                  <c:v>16</c:v>
                </c:pt>
                <c:pt idx="10">
                  <c:v>62.4</c:v>
                </c:pt>
                <c:pt idx="11">
                  <c:v>36.799999999999997</c:v>
                </c:pt>
                <c:pt idx="12">
                  <c:v>0.8</c:v>
                </c:pt>
                <c:pt idx="14">
                  <c:v>38.200000000000003</c:v>
                </c:pt>
                <c:pt idx="15">
                  <c:v>61.8</c:v>
                </c:pt>
                <c:pt idx="17">
                  <c:v>73.599999999999994</c:v>
                </c:pt>
                <c:pt idx="18">
                  <c:v>26.4</c:v>
                </c:pt>
                <c:pt idx="20">
                  <c:v>16.5</c:v>
                </c:pt>
                <c:pt idx="21">
                  <c:v>13.2</c:v>
                </c:pt>
                <c:pt idx="22">
                  <c:v>12.7</c:v>
                </c:pt>
                <c:pt idx="23">
                  <c:v>17.100000000000001</c:v>
                </c:pt>
                <c:pt idx="24">
                  <c:v>14.7</c:v>
                </c:pt>
                <c:pt idx="25">
                  <c:v>25.8</c:v>
                </c:pt>
                <c:pt idx="27">
                  <c:v>33.4</c:v>
                </c:pt>
                <c:pt idx="28">
                  <c:v>26.5</c:v>
                </c:pt>
                <c:pt idx="29">
                  <c:v>12.5</c:v>
                </c:pt>
                <c:pt idx="30">
                  <c:v>13.6</c:v>
                </c:pt>
                <c:pt idx="31">
                  <c:v>14</c:v>
                </c:pt>
                <c:pt idx="33">
                  <c:v>33.4</c:v>
                </c:pt>
                <c:pt idx="34">
                  <c:v>43.7</c:v>
                </c:pt>
                <c:pt idx="35">
                  <c:v>22.9</c:v>
                </c:pt>
              </c:numCache>
            </c:numRef>
          </c:val>
          <c:extLst>
            <c:ext xmlns:c16="http://schemas.microsoft.com/office/drawing/2014/chart" uri="{C3380CC4-5D6E-409C-BE32-E72D297353CC}">
              <c16:uniqueId val="{00000007-48FF-4368-8704-9B7F15A2102F}"/>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10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0.0"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942381144884887"/>
          <c:y val="0.11924471002212715"/>
          <c:w val="0.78495746421732526"/>
          <c:h val="0.78202911657435403"/>
        </c:manualLayout>
      </c:layout>
      <c:barChart>
        <c:barDir val="bar"/>
        <c:grouping val="clustered"/>
        <c:varyColors val="0"/>
        <c:ser>
          <c:idx val="0"/>
          <c:order val="0"/>
          <c:spPr>
            <a:solidFill>
              <a:srgbClr val="1D9AA6"/>
            </a:solidFill>
            <a:ln w="19050">
              <a:noFill/>
            </a:ln>
            <a:effectLst/>
          </c:spPr>
          <c:invertIfNegative val="0"/>
          <c:dPt>
            <c:idx val="0"/>
            <c:invertIfNegative val="0"/>
            <c:bubble3D val="0"/>
            <c:spPr>
              <a:solidFill>
                <a:srgbClr val="1D9AA6"/>
              </a:solidFill>
              <a:ln w="19050">
                <a:noFill/>
              </a:ln>
              <a:effectLst/>
            </c:spPr>
            <c:extLst>
              <c:ext xmlns:c16="http://schemas.microsoft.com/office/drawing/2014/chart" uri="{C3380CC4-5D6E-409C-BE32-E72D297353CC}">
                <c16:uniqueId val="{00000001-A2FA-4C4E-81C0-D5C9F5BD5CC1}"/>
              </c:ext>
            </c:extLst>
          </c:dPt>
          <c:dPt>
            <c:idx val="1"/>
            <c:invertIfNegative val="0"/>
            <c:bubble3D val="0"/>
            <c:spPr>
              <a:solidFill>
                <a:srgbClr val="1D9AA6"/>
              </a:solidFill>
              <a:ln w="19050">
                <a:noFill/>
              </a:ln>
              <a:effectLst/>
            </c:spPr>
            <c:extLst>
              <c:ext xmlns:c16="http://schemas.microsoft.com/office/drawing/2014/chart" uri="{C3380CC4-5D6E-409C-BE32-E72D297353CC}">
                <c16:uniqueId val="{00000003-A2FA-4C4E-81C0-D5C9F5BD5CC1}"/>
              </c:ext>
            </c:extLst>
          </c:dPt>
          <c:dPt>
            <c:idx val="2"/>
            <c:invertIfNegative val="0"/>
            <c:bubble3D val="0"/>
            <c:spPr>
              <a:solidFill>
                <a:srgbClr val="1D9AA6"/>
              </a:solidFill>
              <a:ln w="19050">
                <a:noFill/>
              </a:ln>
              <a:effectLst/>
            </c:spPr>
            <c:extLst>
              <c:ext xmlns:c16="http://schemas.microsoft.com/office/drawing/2014/chart" uri="{C3380CC4-5D6E-409C-BE32-E72D297353CC}">
                <c16:uniqueId val="{00000005-A2FA-4C4E-81C0-D5C9F5BD5CC1}"/>
              </c:ext>
            </c:extLst>
          </c:dPt>
          <c:dPt>
            <c:idx val="3"/>
            <c:invertIfNegative val="0"/>
            <c:bubble3D val="0"/>
            <c:explosion val="11"/>
            <c:spPr>
              <a:solidFill>
                <a:srgbClr val="1D9AA6"/>
              </a:solidFill>
              <a:ln w="19050">
                <a:noFill/>
              </a:ln>
              <a:effectLst/>
            </c:spPr>
            <c:extLst>
              <c:ext xmlns:c16="http://schemas.microsoft.com/office/drawing/2014/chart" uri="{C3380CC4-5D6E-409C-BE32-E72D297353CC}">
                <c16:uniqueId val="{00000007-A2FA-4C4E-81C0-D5C9F5BD5CC1}"/>
              </c:ext>
            </c:extLst>
          </c:dPt>
          <c:dPt>
            <c:idx val="4"/>
            <c:invertIfNegative val="0"/>
            <c:bubble3D val="0"/>
            <c:explosion val="11"/>
            <c:spPr>
              <a:solidFill>
                <a:srgbClr val="1D9AA6"/>
              </a:solidFill>
              <a:ln w="19050">
                <a:noFill/>
              </a:ln>
              <a:effectLst/>
            </c:spPr>
            <c:extLst>
              <c:ext xmlns:c16="http://schemas.microsoft.com/office/drawing/2014/chart" uri="{C3380CC4-5D6E-409C-BE32-E72D297353CC}">
                <c16:uniqueId val="{00000009-A2FA-4C4E-81C0-D5C9F5BD5CC1}"/>
              </c:ext>
            </c:extLst>
          </c:dPt>
          <c:dPt>
            <c:idx val="5"/>
            <c:invertIfNegative val="0"/>
            <c:bubble3D val="0"/>
            <c:spPr>
              <a:solidFill>
                <a:srgbClr val="EA7272"/>
              </a:solidFill>
              <a:ln w="19050">
                <a:noFill/>
              </a:ln>
              <a:effectLst/>
            </c:spPr>
            <c:extLst>
              <c:ext xmlns:c16="http://schemas.microsoft.com/office/drawing/2014/chart" uri="{C3380CC4-5D6E-409C-BE32-E72D297353CC}">
                <c16:uniqueId val="{0000000B-A2FA-4C4E-81C0-D5C9F5BD5CC1}"/>
              </c:ext>
            </c:extLst>
          </c:dPt>
          <c:dPt>
            <c:idx val="6"/>
            <c:invertIfNegative val="0"/>
            <c:bubble3D val="0"/>
            <c:spPr>
              <a:solidFill>
                <a:schemeClr val="bg1">
                  <a:lumMod val="75000"/>
                </a:schemeClr>
              </a:solidFill>
              <a:ln w="19050">
                <a:noFill/>
              </a:ln>
              <a:effectLst/>
            </c:spPr>
            <c:extLst>
              <c:ext xmlns:c16="http://schemas.microsoft.com/office/drawing/2014/chart" uri="{C3380CC4-5D6E-409C-BE32-E72D297353CC}">
                <c16:uniqueId val="{0000000D-A2FA-4C4E-81C0-D5C9F5BD5CC1}"/>
              </c:ext>
            </c:extLst>
          </c:dPt>
          <c:dPt>
            <c:idx val="8"/>
            <c:invertIfNegative val="0"/>
            <c:bubble3D val="0"/>
            <c:spPr>
              <a:solidFill>
                <a:srgbClr val="EA7272"/>
              </a:solidFill>
              <a:ln w="19050">
                <a:noFill/>
              </a:ln>
              <a:effectLst/>
            </c:spPr>
            <c:extLst>
              <c:ext xmlns:c16="http://schemas.microsoft.com/office/drawing/2014/chart" uri="{C3380CC4-5D6E-409C-BE32-E72D297353CC}">
                <c16:uniqueId val="{0000000F-A2FA-4C4E-81C0-D5C9F5BD5CC1}"/>
              </c:ext>
            </c:extLst>
          </c:dPt>
          <c:dPt>
            <c:idx val="9"/>
            <c:invertIfNegative val="0"/>
            <c:bubble3D val="0"/>
            <c:spPr>
              <a:solidFill>
                <a:schemeClr val="bg1">
                  <a:lumMod val="75000"/>
                </a:schemeClr>
              </a:solidFill>
              <a:ln w="19050">
                <a:noFill/>
              </a:ln>
              <a:effectLst/>
            </c:spPr>
            <c:extLst>
              <c:ext xmlns:c16="http://schemas.microsoft.com/office/drawing/2014/chart" uri="{C3380CC4-5D6E-409C-BE32-E72D297353CC}">
                <c16:uniqueId val="{00000011-A2FA-4C4E-81C0-D5C9F5BD5CC1}"/>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dati'!$R$7:$R$13</c:f>
              <c:strCache>
                <c:ptCount val="7"/>
                <c:pt idx="0">
                  <c:v>Vīnu</c:v>
                </c:pt>
                <c:pt idx="1">
                  <c:v>Stipros alkoholiskos dzērienus</c:v>
                </c:pt>
                <c:pt idx="2">
                  <c:v>Alu</c:v>
                </c:pt>
                <c:pt idx="3">
                  <c:v>Dzirkstošo vīnu</c:v>
                </c:pt>
                <c:pt idx="4">
                  <c:v>Cita veida alkoholiskos dzērienus</c:v>
                </c:pt>
                <c:pt idx="5">
                  <c:v>Neesmu pircis/-kusi</c:v>
                </c:pt>
                <c:pt idx="6">
                  <c:v>Grūti pateikt</c:v>
                </c:pt>
              </c:strCache>
            </c:strRef>
          </c:cat>
          <c:val>
            <c:numRef>
              <c:f>'Grafiki + dati'!$S$7:$S$13</c:f>
              <c:numCache>
                <c:formatCode>0.0</c:formatCode>
                <c:ptCount val="7"/>
                <c:pt idx="0">
                  <c:v>55.2</c:v>
                </c:pt>
                <c:pt idx="1">
                  <c:v>50</c:v>
                </c:pt>
                <c:pt idx="2">
                  <c:v>47.4</c:v>
                </c:pt>
                <c:pt idx="3">
                  <c:v>40</c:v>
                </c:pt>
                <c:pt idx="4">
                  <c:v>12.6</c:v>
                </c:pt>
                <c:pt idx="5">
                  <c:v>17.5</c:v>
                </c:pt>
                <c:pt idx="6" formatCode="General">
                  <c:v>0.3</c:v>
                </c:pt>
              </c:numCache>
            </c:numRef>
          </c:val>
          <c:extLst>
            <c:ext xmlns:c16="http://schemas.microsoft.com/office/drawing/2014/chart" uri="{C3380CC4-5D6E-409C-BE32-E72D297353CC}">
              <c16:uniqueId val="{00000012-A2FA-4C4E-81C0-D5C9F5BD5CC1}"/>
            </c:ext>
          </c:extLst>
        </c:ser>
        <c:dLbls>
          <c:showLegendKey val="0"/>
          <c:showVal val="0"/>
          <c:showCatName val="0"/>
          <c:showSerName val="0"/>
          <c:showPercent val="0"/>
          <c:showBubbleSize val="0"/>
        </c:dLbls>
        <c:gapWidth val="40"/>
        <c:axId val="525872528"/>
        <c:axId val="525873512"/>
      </c:barChart>
      <c:valAx>
        <c:axId val="525873512"/>
        <c:scaling>
          <c:orientation val="minMax"/>
          <c:max val="60"/>
        </c:scaling>
        <c:delete val="0"/>
        <c:axPos val="b"/>
        <c:numFmt formatCode="0" sourceLinked="0"/>
        <c:majorTickMark val="out"/>
        <c:minorTickMark val="none"/>
        <c:tickLblPos val="nextTo"/>
        <c:spPr>
          <a:noFill/>
          <a:ln>
            <a:solidFill>
              <a:schemeClr val="tx1">
                <a:lumMod val="85000"/>
                <a:lumOff val="15000"/>
              </a:schemeClr>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25872528"/>
        <c:crosses val="max"/>
        <c:crossBetween val="between"/>
      </c:valAx>
      <c:catAx>
        <c:axId val="525872528"/>
        <c:scaling>
          <c:orientation val="maxMin"/>
        </c:scaling>
        <c:delete val="0"/>
        <c:axPos val="l"/>
        <c:numFmt formatCode="General" sourceLinked="1"/>
        <c:majorTickMark val="none"/>
        <c:minorTickMark val="none"/>
        <c:tickLblPos val="nextTo"/>
        <c:spPr>
          <a:noFill/>
          <a:ln w="9525" cap="flat" cmpd="sng" algn="ctr">
            <a:solidFill>
              <a:schemeClr val="tx1">
                <a:lumMod val="85000"/>
                <a:lumOff val="15000"/>
              </a:schemeClr>
            </a:solidFill>
            <a:round/>
          </a:ln>
          <a:effectLst/>
        </c:spPr>
        <c:txPr>
          <a:bodyPr rot="0" spcFirstLastPara="1" vertOverflow="ellipsis"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2587351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838761765517564"/>
          <c:y val="0.13452218472690913"/>
          <c:w val="0.75074612317755585"/>
          <c:h val="0.81354014081573134"/>
        </c:manualLayout>
      </c:layout>
      <c:barChart>
        <c:barDir val="bar"/>
        <c:grouping val="stacked"/>
        <c:varyColors val="0"/>
        <c:ser>
          <c:idx val="0"/>
          <c:order val="0"/>
          <c:tx>
            <c:strRef>
              <c:f>'Grafiki + dati'!$S$31</c:f>
              <c:strCache>
                <c:ptCount val="1"/>
                <c:pt idx="0">
                  <c:v>x</c:v>
                </c:pt>
              </c:strCache>
            </c:strRef>
          </c:tx>
          <c:spPr>
            <a:noFill/>
            <a:ln w="25400">
              <a:noFill/>
            </a:ln>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dati'!$S$32:$S$67</c:f>
              <c:numCache>
                <c:formatCode>General</c:formatCode>
                <c:ptCount val="36"/>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1" formatCode="0">
                  <c:v>5</c:v>
                </c:pt>
                <c:pt idx="22" formatCode="0">
                  <c:v>5</c:v>
                </c:pt>
                <c:pt idx="23" formatCode="0">
                  <c:v>5</c:v>
                </c:pt>
                <c:pt idx="24" formatCode="0">
                  <c:v>5</c:v>
                </c:pt>
                <c:pt idx="25" formatCode="0">
                  <c:v>5</c:v>
                </c:pt>
                <c:pt idx="27" formatCode="0">
                  <c:v>5</c:v>
                </c:pt>
                <c:pt idx="28" formatCode="0">
                  <c:v>5</c:v>
                </c:pt>
                <c:pt idx="29" formatCode="0">
                  <c:v>5</c:v>
                </c:pt>
                <c:pt idx="30" formatCode="0">
                  <c:v>5</c:v>
                </c:pt>
                <c:pt idx="31" formatCode="0">
                  <c:v>5</c:v>
                </c:pt>
                <c:pt idx="33" formatCode="0">
                  <c:v>5</c:v>
                </c:pt>
                <c:pt idx="34" formatCode="0">
                  <c:v>5</c:v>
                </c:pt>
                <c:pt idx="35" formatCode="0">
                  <c:v>5</c:v>
                </c:pt>
              </c:numCache>
            </c:numRef>
          </c:val>
          <c:extLst>
            <c:ext xmlns:c16="http://schemas.microsoft.com/office/drawing/2014/chart" uri="{C3380CC4-5D6E-409C-BE32-E72D297353CC}">
              <c16:uniqueId val="{00000000-17EA-49D4-B3EF-2FD709697F1F}"/>
            </c:ext>
          </c:extLst>
        </c:ser>
        <c:ser>
          <c:idx val="2"/>
          <c:order val="1"/>
          <c:tx>
            <c:strRef>
              <c:f>'Grafiki + dati'!$T$31</c:f>
              <c:strCache>
                <c:ptCount val="1"/>
                <c:pt idx="0">
                  <c:v>Vīnu</c:v>
                </c:pt>
              </c:strCache>
            </c:strRef>
          </c:tx>
          <c:spPr>
            <a:solidFill>
              <a:srgbClr val="146D76"/>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dati'!$T$32:$T$67</c:f>
              <c:numCache>
                <c:formatCode>General</c:formatCode>
                <c:ptCount val="36"/>
                <c:pt idx="0" formatCode="0">
                  <c:v>55.2</c:v>
                </c:pt>
                <c:pt idx="2" formatCode="0">
                  <c:v>52</c:v>
                </c:pt>
                <c:pt idx="3" formatCode="0">
                  <c:v>58.2</c:v>
                </c:pt>
                <c:pt idx="5" formatCode="0">
                  <c:v>70</c:v>
                </c:pt>
                <c:pt idx="6" formatCode="0">
                  <c:v>64.8</c:v>
                </c:pt>
                <c:pt idx="7" formatCode="0">
                  <c:v>53.7</c:v>
                </c:pt>
                <c:pt idx="8" formatCode="0">
                  <c:v>55.5</c:v>
                </c:pt>
                <c:pt idx="9" formatCode="0">
                  <c:v>47.8</c:v>
                </c:pt>
                <c:pt idx="10" formatCode="0">
                  <c:v>44.8</c:v>
                </c:pt>
                <c:pt idx="12" formatCode="0">
                  <c:v>53.8</c:v>
                </c:pt>
                <c:pt idx="13" formatCode="0">
                  <c:v>57.3</c:v>
                </c:pt>
                <c:pt idx="15" formatCode="0">
                  <c:v>42.3</c:v>
                </c:pt>
                <c:pt idx="16" formatCode="0">
                  <c:v>63.2</c:v>
                </c:pt>
                <c:pt idx="18" formatCode="0">
                  <c:v>59</c:v>
                </c:pt>
                <c:pt idx="19" formatCode="0">
                  <c:v>44.7</c:v>
                </c:pt>
                <c:pt idx="21" formatCode="0">
                  <c:v>46.1</c:v>
                </c:pt>
                <c:pt idx="22" formatCode="0">
                  <c:v>53.2</c:v>
                </c:pt>
                <c:pt idx="23" formatCode="0">
                  <c:v>53.7</c:v>
                </c:pt>
                <c:pt idx="24" formatCode="0">
                  <c:v>62.1</c:v>
                </c:pt>
                <c:pt idx="25" formatCode="0">
                  <c:v>65.400000000000006</c:v>
                </c:pt>
                <c:pt idx="27" formatCode="0">
                  <c:v>63</c:v>
                </c:pt>
                <c:pt idx="28" formatCode="0">
                  <c:v>51.6</c:v>
                </c:pt>
                <c:pt idx="29" formatCode="0">
                  <c:v>49.5</c:v>
                </c:pt>
                <c:pt idx="30" formatCode="0">
                  <c:v>49.7</c:v>
                </c:pt>
                <c:pt idx="31" formatCode="0">
                  <c:v>53.8</c:v>
                </c:pt>
                <c:pt idx="33" formatCode="0">
                  <c:v>63</c:v>
                </c:pt>
                <c:pt idx="34" formatCode="0">
                  <c:v>51.7</c:v>
                </c:pt>
                <c:pt idx="35" formatCode="0">
                  <c:v>50.5</c:v>
                </c:pt>
              </c:numCache>
            </c:numRef>
          </c:val>
          <c:extLst>
            <c:ext xmlns:c16="http://schemas.microsoft.com/office/drawing/2014/chart" uri="{C3380CC4-5D6E-409C-BE32-E72D297353CC}">
              <c16:uniqueId val="{00000001-17EA-49D4-B3EF-2FD709697F1F}"/>
            </c:ext>
          </c:extLst>
        </c:ser>
        <c:ser>
          <c:idx val="3"/>
          <c:order val="2"/>
          <c:tx>
            <c:strRef>
              <c:f>'Grafiki + dati'!$U$31</c:f>
              <c:strCache>
                <c:ptCount val="1"/>
                <c:pt idx="0">
                  <c:v>x</c:v>
                </c:pt>
              </c:strCache>
            </c:strRef>
          </c:tx>
          <c:spPr>
            <a:noFill/>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dati'!$U$32:$U$67</c:f>
              <c:numCache>
                <c:formatCode>0</c:formatCode>
                <c:ptCount val="36"/>
                <c:pt idx="0">
                  <c:v>21.799999999999997</c:v>
                </c:pt>
                <c:pt idx="1">
                  <c:v>77</c:v>
                </c:pt>
                <c:pt idx="2">
                  <c:v>25</c:v>
                </c:pt>
                <c:pt idx="3">
                  <c:v>18.799999999999997</c:v>
                </c:pt>
                <c:pt idx="4">
                  <c:v>77</c:v>
                </c:pt>
                <c:pt idx="5">
                  <c:v>7</c:v>
                </c:pt>
                <c:pt idx="6">
                  <c:v>12.200000000000003</c:v>
                </c:pt>
                <c:pt idx="7">
                  <c:v>23.299999999999997</c:v>
                </c:pt>
                <c:pt idx="8">
                  <c:v>21.5</c:v>
                </c:pt>
                <c:pt idx="9">
                  <c:v>29.200000000000003</c:v>
                </c:pt>
                <c:pt idx="10">
                  <c:v>32.200000000000003</c:v>
                </c:pt>
                <c:pt idx="11">
                  <c:v>77</c:v>
                </c:pt>
                <c:pt idx="12">
                  <c:v>23.200000000000003</c:v>
                </c:pt>
                <c:pt idx="13">
                  <c:v>19.700000000000003</c:v>
                </c:pt>
                <c:pt idx="14">
                  <c:v>77</c:v>
                </c:pt>
                <c:pt idx="15">
                  <c:v>34.700000000000003</c:v>
                </c:pt>
                <c:pt idx="16">
                  <c:v>13.799999999999997</c:v>
                </c:pt>
                <c:pt idx="17">
                  <c:v>77</c:v>
                </c:pt>
                <c:pt idx="18">
                  <c:v>18</c:v>
                </c:pt>
                <c:pt idx="19">
                  <c:v>32.299999999999997</c:v>
                </c:pt>
                <c:pt idx="20">
                  <c:v>77</c:v>
                </c:pt>
                <c:pt idx="21">
                  <c:v>30.9</c:v>
                </c:pt>
                <c:pt idx="22">
                  <c:v>23.799999999999997</c:v>
                </c:pt>
                <c:pt idx="23">
                  <c:v>23.299999999999997</c:v>
                </c:pt>
                <c:pt idx="24">
                  <c:v>14.899999999999999</c:v>
                </c:pt>
                <c:pt idx="25">
                  <c:v>11.599999999999994</c:v>
                </c:pt>
                <c:pt idx="26">
                  <c:v>77</c:v>
                </c:pt>
                <c:pt idx="27">
                  <c:v>14</c:v>
                </c:pt>
                <c:pt idx="28">
                  <c:v>25.4</c:v>
                </c:pt>
                <c:pt idx="29">
                  <c:v>27.5</c:v>
                </c:pt>
                <c:pt idx="30">
                  <c:v>27.299999999999997</c:v>
                </c:pt>
                <c:pt idx="31">
                  <c:v>23.200000000000003</c:v>
                </c:pt>
                <c:pt idx="32">
                  <c:v>77</c:v>
                </c:pt>
                <c:pt idx="33">
                  <c:v>14</c:v>
                </c:pt>
                <c:pt idx="34">
                  <c:v>25.299999999999997</c:v>
                </c:pt>
                <c:pt idx="35">
                  <c:v>26.5</c:v>
                </c:pt>
              </c:numCache>
            </c:numRef>
          </c:val>
          <c:extLst>
            <c:ext xmlns:c16="http://schemas.microsoft.com/office/drawing/2014/chart" uri="{C3380CC4-5D6E-409C-BE32-E72D297353CC}">
              <c16:uniqueId val="{00000002-17EA-49D4-B3EF-2FD709697F1F}"/>
            </c:ext>
          </c:extLst>
        </c:ser>
        <c:ser>
          <c:idx val="4"/>
          <c:order val="3"/>
          <c:tx>
            <c:strRef>
              <c:f>'Grafiki + dati'!$V$31</c:f>
              <c:strCache>
                <c:ptCount val="1"/>
                <c:pt idx="0">
                  <c:v>Stipros alkoholiskos dzērienus</c:v>
                </c:pt>
              </c:strCache>
            </c:strRef>
          </c:tx>
          <c:spPr>
            <a:solidFill>
              <a:srgbClr val="F19759"/>
            </a:solidFill>
          </c:spPr>
          <c:invertIfNegative val="0"/>
          <c:dLbls>
            <c:dLbl>
              <c:idx val="17"/>
              <c:layout>
                <c:manualLayout>
                  <c:x val="-2.971022799081696E-3"/>
                  <c:y val="1.312335958005249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EA-49D4-B3EF-2FD709697F1F}"/>
                </c:ext>
              </c:extLst>
            </c:dLbl>
            <c:spPr>
              <a:noFill/>
              <a:ln>
                <a:noFill/>
              </a:ln>
              <a:effectLst/>
            </c:spPr>
            <c:txPr>
              <a:bodyPr wrap="square" lIns="38100" tIns="19050" rIns="38100" bIns="19050" anchor="ctr">
                <a:spAutoFit/>
              </a:bodyPr>
              <a:lstStyle/>
              <a:p>
                <a:pPr>
                  <a:defRPr sz="900" b="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dati'!$V$32:$V$67</c:f>
              <c:numCache>
                <c:formatCode>General</c:formatCode>
                <c:ptCount val="36"/>
                <c:pt idx="0" formatCode="0">
                  <c:v>50</c:v>
                </c:pt>
                <c:pt idx="2" formatCode="0">
                  <c:v>60.7</c:v>
                </c:pt>
                <c:pt idx="3" formatCode="0">
                  <c:v>40.1</c:v>
                </c:pt>
                <c:pt idx="5" formatCode="0">
                  <c:v>55.3</c:v>
                </c:pt>
                <c:pt idx="6" formatCode="0">
                  <c:v>51.6</c:v>
                </c:pt>
                <c:pt idx="7" formatCode="0">
                  <c:v>50.1</c:v>
                </c:pt>
                <c:pt idx="8" formatCode="0">
                  <c:v>54.3</c:v>
                </c:pt>
                <c:pt idx="9" formatCode="0">
                  <c:v>48.8</c:v>
                </c:pt>
                <c:pt idx="10" formatCode="0">
                  <c:v>41.5</c:v>
                </c:pt>
                <c:pt idx="12" formatCode="0">
                  <c:v>49.5</c:v>
                </c:pt>
                <c:pt idx="13" formatCode="0">
                  <c:v>50.8</c:v>
                </c:pt>
                <c:pt idx="15" formatCode="0">
                  <c:v>50.2</c:v>
                </c:pt>
                <c:pt idx="16" formatCode="0">
                  <c:v>49.9</c:v>
                </c:pt>
                <c:pt idx="18" formatCode="0">
                  <c:v>52</c:v>
                </c:pt>
                <c:pt idx="19" formatCode="0">
                  <c:v>44.5</c:v>
                </c:pt>
                <c:pt idx="21" formatCode="0">
                  <c:v>44.2</c:v>
                </c:pt>
                <c:pt idx="22" formatCode="0">
                  <c:v>41.5</c:v>
                </c:pt>
                <c:pt idx="23" formatCode="0">
                  <c:v>57.1</c:v>
                </c:pt>
                <c:pt idx="24" formatCode="0">
                  <c:v>50.8</c:v>
                </c:pt>
                <c:pt idx="25" formatCode="0">
                  <c:v>57.7</c:v>
                </c:pt>
                <c:pt idx="27" formatCode="0">
                  <c:v>54.2</c:v>
                </c:pt>
                <c:pt idx="28" formatCode="0">
                  <c:v>47.7</c:v>
                </c:pt>
                <c:pt idx="29" formatCode="0">
                  <c:v>40</c:v>
                </c:pt>
                <c:pt idx="30" formatCode="0">
                  <c:v>50.4</c:v>
                </c:pt>
                <c:pt idx="31" formatCode="0">
                  <c:v>53.1</c:v>
                </c:pt>
                <c:pt idx="33" formatCode="0">
                  <c:v>54.2</c:v>
                </c:pt>
                <c:pt idx="34" formatCode="0">
                  <c:v>47.1</c:v>
                </c:pt>
                <c:pt idx="35" formatCode="0">
                  <c:v>49.4</c:v>
                </c:pt>
              </c:numCache>
            </c:numRef>
          </c:val>
          <c:extLst>
            <c:ext xmlns:c16="http://schemas.microsoft.com/office/drawing/2014/chart" uri="{C3380CC4-5D6E-409C-BE32-E72D297353CC}">
              <c16:uniqueId val="{00000004-17EA-49D4-B3EF-2FD709697F1F}"/>
            </c:ext>
          </c:extLst>
        </c:ser>
        <c:ser>
          <c:idx val="1"/>
          <c:order val="4"/>
          <c:tx>
            <c:strRef>
              <c:f>'Grafiki + dati'!$W$31</c:f>
              <c:strCache>
                <c:ptCount val="1"/>
                <c:pt idx="0">
                  <c:v>x</c:v>
                </c:pt>
              </c:strCache>
            </c:strRef>
          </c:tx>
          <c:spPr>
            <a:noFill/>
            <a:ln w="25400">
              <a:noFill/>
            </a:ln>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dati'!$W$32:$W$67</c:f>
              <c:numCache>
                <c:formatCode>0</c:formatCode>
                <c:ptCount val="36"/>
                <c:pt idx="0">
                  <c:v>17.700000000000003</c:v>
                </c:pt>
                <c:pt idx="1">
                  <c:v>67.7</c:v>
                </c:pt>
                <c:pt idx="2">
                  <c:v>7</c:v>
                </c:pt>
                <c:pt idx="3">
                  <c:v>27.6</c:v>
                </c:pt>
                <c:pt idx="4">
                  <c:v>67.7</c:v>
                </c:pt>
                <c:pt idx="5">
                  <c:v>12.400000000000006</c:v>
                </c:pt>
                <c:pt idx="6">
                  <c:v>16.100000000000001</c:v>
                </c:pt>
                <c:pt idx="7">
                  <c:v>17.600000000000001</c:v>
                </c:pt>
                <c:pt idx="8">
                  <c:v>13.400000000000006</c:v>
                </c:pt>
                <c:pt idx="9">
                  <c:v>18.900000000000006</c:v>
                </c:pt>
                <c:pt idx="10">
                  <c:v>26.200000000000003</c:v>
                </c:pt>
                <c:pt idx="11">
                  <c:v>67.7</c:v>
                </c:pt>
                <c:pt idx="12">
                  <c:v>18.200000000000003</c:v>
                </c:pt>
                <c:pt idx="13">
                  <c:v>16.900000000000006</c:v>
                </c:pt>
                <c:pt idx="14">
                  <c:v>67.7</c:v>
                </c:pt>
                <c:pt idx="15">
                  <c:v>17.5</c:v>
                </c:pt>
                <c:pt idx="16">
                  <c:v>17.800000000000004</c:v>
                </c:pt>
                <c:pt idx="17">
                  <c:v>67.7</c:v>
                </c:pt>
                <c:pt idx="18">
                  <c:v>15.700000000000003</c:v>
                </c:pt>
                <c:pt idx="19">
                  <c:v>23.200000000000003</c:v>
                </c:pt>
                <c:pt idx="20">
                  <c:v>67.7</c:v>
                </c:pt>
                <c:pt idx="21">
                  <c:v>23.5</c:v>
                </c:pt>
                <c:pt idx="22">
                  <c:v>26.200000000000003</c:v>
                </c:pt>
                <c:pt idx="23">
                  <c:v>10.600000000000001</c:v>
                </c:pt>
                <c:pt idx="24">
                  <c:v>16.900000000000006</c:v>
                </c:pt>
                <c:pt idx="25">
                  <c:v>10</c:v>
                </c:pt>
                <c:pt idx="26">
                  <c:v>67.7</c:v>
                </c:pt>
                <c:pt idx="27">
                  <c:v>13.5</c:v>
                </c:pt>
                <c:pt idx="28">
                  <c:v>20</c:v>
                </c:pt>
                <c:pt idx="29">
                  <c:v>27.700000000000003</c:v>
                </c:pt>
                <c:pt idx="30">
                  <c:v>17.300000000000004</c:v>
                </c:pt>
                <c:pt idx="31">
                  <c:v>14.600000000000001</c:v>
                </c:pt>
                <c:pt idx="32">
                  <c:v>67.7</c:v>
                </c:pt>
                <c:pt idx="33">
                  <c:v>13.5</c:v>
                </c:pt>
                <c:pt idx="34">
                  <c:v>20.6</c:v>
                </c:pt>
                <c:pt idx="35">
                  <c:v>18.300000000000004</c:v>
                </c:pt>
              </c:numCache>
            </c:numRef>
          </c:val>
          <c:extLst>
            <c:ext xmlns:c16="http://schemas.microsoft.com/office/drawing/2014/chart" uri="{C3380CC4-5D6E-409C-BE32-E72D297353CC}">
              <c16:uniqueId val="{00000005-17EA-49D4-B3EF-2FD709697F1F}"/>
            </c:ext>
          </c:extLst>
        </c:ser>
        <c:ser>
          <c:idx val="5"/>
          <c:order val="5"/>
          <c:tx>
            <c:strRef>
              <c:f>'Grafiki + dati'!$X$31</c:f>
              <c:strCache>
                <c:ptCount val="1"/>
                <c:pt idx="0">
                  <c:v>Alu</c:v>
                </c:pt>
              </c:strCache>
            </c:strRef>
          </c:tx>
          <c:spPr>
            <a:solidFill>
              <a:srgbClr val="24C5D6"/>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dati'!$X$32:$X$67</c:f>
              <c:numCache>
                <c:formatCode>General</c:formatCode>
                <c:ptCount val="36"/>
                <c:pt idx="0" formatCode="0">
                  <c:v>47.4</c:v>
                </c:pt>
                <c:pt idx="2" formatCode="0">
                  <c:v>61.6</c:v>
                </c:pt>
                <c:pt idx="3" formatCode="0">
                  <c:v>34.299999999999997</c:v>
                </c:pt>
                <c:pt idx="5" formatCode="0">
                  <c:v>62.8</c:v>
                </c:pt>
                <c:pt idx="6" formatCode="0">
                  <c:v>59.3</c:v>
                </c:pt>
                <c:pt idx="7" formatCode="0">
                  <c:v>50.9</c:v>
                </c:pt>
                <c:pt idx="8" formatCode="0">
                  <c:v>45.2</c:v>
                </c:pt>
                <c:pt idx="9" formatCode="0">
                  <c:v>39.1</c:v>
                </c:pt>
                <c:pt idx="10" formatCode="0">
                  <c:v>31.8</c:v>
                </c:pt>
                <c:pt idx="12" formatCode="0">
                  <c:v>51.7</c:v>
                </c:pt>
                <c:pt idx="13" formatCode="0">
                  <c:v>40.5</c:v>
                </c:pt>
                <c:pt idx="15" formatCode="0">
                  <c:v>44.2</c:v>
                </c:pt>
                <c:pt idx="16" formatCode="0">
                  <c:v>49.4</c:v>
                </c:pt>
                <c:pt idx="18" formatCode="0">
                  <c:v>49.4</c:v>
                </c:pt>
                <c:pt idx="19" formatCode="0">
                  <c:v>42</c:v>
                </c:pt>
                <c:pt idx="21" formatCode="0">
                  <c:v>40</c:v>
                </c:pt>
                <c:pt idx="22" formatCode="0">
                  <c:v>45.4</c:v>
                </c:pt>
                <c:pt idx="23" formatCode="0">
                  <c:v>43.1</c:v>
                </c:pt>
                <c:pt idx="24" formatCode="0">
                  <c:v>53.8</c:v>
                </c:pt>
                <c:pt idx="25" formatCode="0">
                  <c:v>52.9</c:v>
                </c:pt>
                <c:pt idx="27" formatCode="0">
                  <c:v>51.1</c:v>
                </c:pt>
                <c:pt idx="28" formatCode="0">
                  <c:v>49</c:v>
                </c:pt>
                <c:pt idx="29" formatCode="0">
                  <c:v>46.2</c:v>
                </c:pt>
                <c:pt idx="30" formatCode="0">
                  <c:v>46.3</c:v>
                </c:pt>
                <c:pt idx="31" formatCode="0">
                  <c:v>38.1</c:v>
                </c:pt>
                <c:pt idx="33" formatCode="0">
                  <c:v>51.1</c:v>
                </c:pt>
                <c:pt idx="34" formatCode="0">
                  <c:v>42.8</c:v>
                </c:pt>
                <c:pt idx="35" formatCode="0">
                  <c:v>51</c:v>
                </c:pt>
              </c:numCache>
            </c:numRef>
          </c:val>
          <c:extLst>
            <c:ext xmlns:c16="http://schemas.microsoft.com/office/drawing/2014/chart" uri="{C3380CC4-5D6E-409C-BE32-E72D297353CC}">
              <c16:uniqueId val="{00000006-17EA-49D4-B3EF-2FD709697F1F}"/>
            </c:ext>
          </c:extLst>
        </c:ser>
        <c:ser>
          <c:idx val="6"/>
          <c:order val="6"/>
          <c:tx>
            <c:strRef>
              <c:f>'Grafiki + dati'!$Y$31</c:f>
              <c:strCache>
                <c:ptCount val="1"/>
                <c:pt idx="0">
                  <c:v>x</c:v>
                </c:pt>
              </c:strCache>
            </c:strRef>
          </c:tx>
          <c:spPr>
            <a:noFill/>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dati'!$Y$32:$Y$67</c:f>
              <c:numCache>
                <c:formatCode>0</c:formatCode>
                <c:ptCount val="36"/>
                <c:pt idx="0">
                  <c:v>22.4</c:v>
                </c:pt>
                <c:pt idx="1">
                  <c:v>69.8</c:v>
                </c:pt>
                <c:pt idx="2">
                  <c:v>8.1999999999999957</c:v>
                </c:pt>
                <c:pt idx="3">
                  <c:v>35.5</c:v>
                </c:pt>
                <c:pt idx="4">
                  <c:v>69.8</c:v>
                </c:pt>
                <c:pt idx="5">
                  <c:v>7</c:v>
                </c:pt>
                <c:pt idx="6">
                  <c:v>10.5</c:v>
                </c:pt>
                <c:pt idx="7">
                  <c:v>18.899999999999999</c:v>
                </c:pt>
                <c:pt idx="8">
                  <c:v>24.599999999999994</c:v>
                </c:pt>
                <c:pt idx="9">
                  <c:v>30.699999999999996</c:v>
                </c:pt>
                <c:pt idx="10">
                  <c:v>38</c:v>
                </c:pt>
                <c:pt idx="11">
                  <c:v>69.8</c:v>
                </c:pt>
                <c:pt idx="12">
                  <c:v>18.099999999999994</c:v>
                </c:pt>
                <c:pt idx="13">
                  <c:v>29.299999999999997</c:v>
                </c:pt>
                <c:pt idx="14">
                  <c:v>69.8</c:v>
                </c:pt>
                <c:pt idx="15">
                  <c:v>25.599999999999994</c:v>
                </c:pt>
                <c:pt idx="16">
                  <c:v>20.399999999999999</c:v>
                </c:pt>
                <c:pt idx="17">
                  <c:v>69.8</c:v>
                </c:pt>
                <c:pt idx="18">
                  <c:v>20.399999999999999</c:v>
                </c:pt>
                <c:pt idx="19">
                  <c:v>27.799999999999997</c:v>
                </c:pt>
                <c:pt idx="20">
                  <c:v>69.8</c:v>
                </c:pt>
                <c:pt idx="21">
                  <c:v>29.799999999999997</c:v>
                </c:pt>
                <c:pt idx="22">
                  <c:v>24.4</c:v>
                </c:pt>
                <c:pt idx="23">
                  <c:v>26.699999999999996</c:v>
                </c:pt>
                <c:pt idx="24">
                  <c:v>16</c:v>
                </c:pt>
                <c:pt idx="25">
                  <c:v>16.899999999999999</c:v>
                </c:pt>
                <c:pt idx="26">
                  <c:v>69.8</c:v>
                </c:pt>
                <c:pt idx="27">
                  <c:v>18.699999999999996</c:v>
                </c:pt>
                <c:pt idx="28">
                  <c:v>20.799999999999997</c:v>
                </c:pt>
                <c:pt idx="29">
                  <c:v>23.599999999999994</c:v>
                </c:pt>
                <c:pt idx="30">
                  <c:v>23.5</c:v>
                </c:pt>
                <c:pt idx="31">
                  <c:v>31.699999999999996</c:v>
                </c:pt>
                <c:pt idx="32">
                  <c:v>69.8</c:v>
                </c:pt>
                <c:pt idx="33">
                  <c:v>18.699999999999996</c:v>
                </c:pt>
                <c:pt idx="34">
                  <c:v>27</c:v>
                </c:pt>
                <c:pt idx="35">
                  <c:v>18.799999999999997</c:v>
                </c:pt>
              </c:numCache>
            </c:numRef>
          </c:val>
          <c:extLst>
            <c:ext xmlns:c16="http://schemas.microsoft.com/office/drawing/2014/chart" uri="{C3380CC4-5D6E-409C-BE32-E72D297353CC}">
              <c16:uniqueId val="{00000007-17EA-49D4-B3EF-2FD709697F1F}"/>
            </c:ext>
          </c:extLst>
        </c:ser>
        <c:ser>
          <c:idx val="7"/>
          <c:order val="7"/>
          <c:tx>
            <c:strRef>
              <c:f>'Grafiki + dati'!$Z$31</c:f>
              <c:strCache>
                <c:ptCount val="1"/>
                <c:pt idx="0">
                  <c:v>Dzirkstošo vīnu</c:v>
                </c:pt>
              </c:strCache>
            </c:strRef>
          </c:tx>
          <c:spPr>
            <a:solidFill>
              <a:srgbClr val="C5E0B4"/>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dati'!$Z$32:$Z$67</c:f>
              <c:numCache>
                <c:formatCode>General</c:formatCode>
                <c:ptCount val="36"/>
                <c:pt idx="0" formatCode="0">
                  <c:v>40</c:v>
                </c:pt>
                <c:pt idx="2" formatCode="0">
                  <c:v>37.799999999999997</c:v>
                </c:pt>
                <c:pt idx="3" formatCode="0">
                  <c:v>42.1</c:v>
                </c:pt>
                <c:pt idx="5" formatCode="0">
                  <c:v>41.2</c:v>
                </c:pt>
                <c:pt idx="6" formatCode="0">
                  <c:v>46.3</c:v>
                </c:pt>
                <c:pt idx="7" formatCode="0">
                  <c:v>50.7</c:v>
                </c:pt>
                <c:pt idx="8" formatCode="0">
                  <c:v>39.4</c:v>
                </c:pt>
                <c:pt idx="9" formatCode="0">
                  <c:v>34.299999999999997</c:v>
                </c:pt>
                <c:pt idx="10" formatCode="0">
                  <c:v>25.7</c:v>
                </c:pt>
                <c:pt idx="12" formatCode="0">
                  <c:v>41.8</c:v>
                </c:pt>
                <c:pt idx="13" formatCode="0">
                  <c:v>37.1</c:v>
                </c:pt>
                <c:pt idx="15" formatCode="0">
                  <c:v>36.1</c:v>
                </c:pt>
                <c:pt idx="16" formatCode="0">
                  <c:v>42.4</c:v>
                </c:pt>
                <c:pt idx="18" formatCode="0">
                  <c:v>43.1</c:v>
                </c:pt>
                <c:pt idx="19" formatCode="0">
                  <c:v>31.3</c:v>
                </c:pt>
                <c:pt idx="21" formatCode="0">
                  <c:v>35.299999999999997</c:v>
                </c:pt>
                <c:pt idx="22" formatCode="0">
                  <c:v>38.6</c:v>
                </c:pt>
                <c:pt idx="23" formatCode="0">
                  <c:v>43</c:v>
                </c:pt>
                <c:pt idx="24" formatCode="0">
                  <c:v>39.299999999999997</c:v>
                </c:pt>
                <c:pt idx="25" formatCode="0">
                  <c:v>42.8</c:v>
                </c:pt>
                <c:pt idx="27" formatCode="0">
                  <c:v>38.700000000000003</c:v>
                </c:pt>
                <c:pt idx="28" formatCode="0">
                  <c:v>38.799999999999997</c:v>
                </c:pt>
                <c:pt idx="29" formatCode="0">
                  <c:v>36.4</c:v>
                </c:pt>
                <c:pt idx="30" formatCode="0">
                  <c:v>49.5</c:v>
                </c:pt>
                <c:pt idx="31" formatCode="0">
                  <c:v>39.299999999999997</c:v>
                </c:pt>
                <c:pt idx="33" formatCode="0">
                  <c:v>38.700000000000003</c:v>
                </c:pt>
                <c:pt idx="34" formatCode="0">
                  <c:v>38.6</c:v>
                </c:pt>
                <c:pt idx="35" formatCode="0">
                  <c:v>44.6</c:v>
                </c:pt>
              </c:numCache>
            </c:numRef>
          </c:val>
          <c:extLst>
            <c:ext xmlns:c16="http://schemas.microsoft.com/office/drawing/2014/chart" uri="{C3380CC4-5D6E-409C-BE32-E72D297353CC}">
              <c16:uniqueId val="{00000008-17EA-49D4-B3EF-2FD709697F1F}"/>
            </c:ext>
          </c:extLst>
        </c:ser>
        <c:ser>
          <c:idx val="8"/>
          <c:order val="8"/>
          <c:tx>
            <c:strRef>
              <c:f>'Grafiki + dati'!$AA$31</c:f>
              <c:strCache>
                <c:ptCount val="1"/>
              </c:strCache>
            </c:strRef>
          </c:tx>
          <c:spPr>
            <a:noFill/>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dati'!$AA$32:$AA$67</c:f>
              <c:numCache>
                <c:formatCode>0</c:formatCode>
                <c:ptCount val="36"/>
                <c:pt idx="0">
                  <c:v>17.700000000000003</c:v>
                </c:pt>
                <c:pt idx="1">
                  <c:v>57.7</c:v>
                </c:pt>
                <c:pt idx="2">
                  <c:v>19.900000000000006</c:v>
                </c:pt>
                <c:pt idx="3">
                  <c:v>15.600000000000001</c:v>
                </c:pt>
                <c:pt idx="4">
                  <c:v>57.7</c:v>
                </c:pt>
                <c:pt idx="5">
                  <c:v>16.5</c:v>
                </c:pt>
                <c:pt idx="6">
                  <c:v>11.400000000000006</c:v>
                </c:pt>
                <c:pt idx="7">
                  <c:v>7</c:v>
                </c:pt>
                <c:pt idx="8">
                  <c:v>18.300000000000004</c:v>
                </c:pt>
                <c:pt idx="9">
                  <c:v>23.400000000000006</c:v>
                </c:pt>
                <c:pt idx="10">
                  <c:v>32</c:v>
                </c:pt>
                <c:pt idx="11">
                  <c:v>57.7</c:v>
                </c:pt>
                <c:pt idx="12">
                  <c:v>15.900000000000006</c:v>
                </c:pt>
                <c:pt idx="13">
                  <c:v>20.6</c:v>
                </c:pt>
                <c:pt idx="14">
                  <c:v>57.7</c:v>
                </c:pt>
                <c:pt idx="15">
                  <c:v>21.6</c:v>
                </c:pt>
                <c:pt idx="16">
                  <c:v>15.300000000000004</c:v>
                </c:pt>
                <c:pt idx="17">
                  <c:v>57.7</c:v>
                </c:pt>
                <c:pt idx="18">
                  <c:v>14.600000000000001</c:v>
                </c:pt>
                <c:pt idx="19">
                  <c:v>26.400000000000002</c:v>
                </c:pt>
                <c:pt idx="20">
                  <c:v>57.7</c:v>
                </c:pt>
                <c:pt idx="21">
                  <c:v>22.400000000000006</c:v>
                </c:pt>
                <c:pt idx="22">
                  <c:v>19.100000000000001</c:v>
                </c:pt>
                <c:pt idx="23">
                  <c:v>14.700000000000003</c:v>
                </c:pt>
                <c:pt idx="24">
                  <c:v>18.400000000000006</c:v>
                </c:pt>
                <c:pt idx="25">
                  <c:v>14.900000000000006</c:v>
                </c:pt>
                <c:pt idx="26">
                  <c:v>57.7</c:v>
                </c:pt>
                <c:pt idx="27">
                  <c:v>19</c:v>
                </c:pt>
                <c:pt idx="28">
                  <c:v>18.900000000000006</c:v>
                </c:pt>
                <c:pt idx="29">
                  <c:v>21.300000000000004</c:v>
                </c:pt>
                <c:pt idx="30">
                  <c:v>8.2000000000000028</c:v>
                </c:pt>
                <c:pt idx="31">
                  <c:v>18.400000000000006</c:v>
                </c:pt>
                <c:pt idx="32">
                  <c:v>57.7</c:v>
                </c:pt>
                <c:pt idx="33">
                  <c:v>19</c:v>
                </c:pt>
                <c:pt idx="34">
                  <c:v>19.100000000000001</c:v>
                </c:pt>
                <c:pt idx="35">
                  <c:v>13.100000000000001</c:v>
                </c:pt>
              </c:numCache>
            </c:numRef>
          </c:val>
          <c:extLst>
            <c:ext xmlns:c16="http://schemas.microsoft.com/office/drawing/2014/chart" uri="{C3380CC4-5D6E-409C-BE32-E72D297353CC}">
              <c16:uniqueId val="{00000009-17EA-49D4-B3EF-2FD709697F1F}"/>
            </c:ext>
          </c:extLst>
        </c:ser>
        <c:ser>
          <c:idx val="9"/>
          <c:order val="9"/>
          <c:tx>
            <c:strRef>
              <c:f>'Grafiki + dati'!$AB$31</c:f>
              <c:strCache>
                <c:ptCount val="1"/>
                <c:pt idx="0">
                  <c:v>Cita veida alkoholiskos dzērienus</c:v>
                </c:pt>
              </c:strCache>
            </c:strRef>
          </c:tx>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dati'!$AB$32:$AB$67</c:f>
              <c:numCache>
                <c:formatCode>General</c:formatCode>
                <c:ptCount val="36"/>
                <c:pt idx="0" formatCode="0">
                  <c:v>12.6</c:v>
                </c:pt>
                <c:pt idx="2" formatCode="0">
                  <c:v>13.5</c:v>
                </c:pt>
                <c:pt idx="3" formatCode="0">
                  <c:v>11.8</c:v>
                </c:pt>
                <c:pt idx="5" formatCode="0">
                  <c:v>29.7</c:v>
                </c:pt>
                <c:pt idx="6" formatCode="0">
                  <c:v>21.1</c:v>
                </c:pt>
                <c:pt idx="7" formatCode="0">
                  <c:v>12.4</c:v>
                </c:pt>
                <c:pt idx="8" formatCode="0">
                  <c:v>9.6</c:v>
                </c:pt>
                <c:pt idx="9" formatCode="0">
                  <c:v>5.8</c:v>
                </c:pt>
                <c:pt idx="10" formatCode="0">
                  <c:v>4.0999999999999996</c:v>
                </c:pt>
                <c:pt idx="12" formatCode="0">
                  <c:v>15.1</c:v>
                </c:pt>
                <c:pt idx="13" formatCode="0">
                  <c:v>8.4</c:v>
                </c:pt>
                <c:pt idx="15" formatCode="0">
                  <c:v>13.1</c:v>
                </c:pt>
                <c:pt idx="16" formatCode="0">
                  <c:v>12.3</c:v>
                </c:pt>
                <c:pt idx="18" formatCode="0">
                  <c:v>12.8</c:v>
                </c:pt>
                <c:pt idx="19" formatCode="0">
                  <c:v>12</c:v>
                </c:pt>
                <c:pt idx="21" formatCode="0">
                  <c:v>6.8</c:v>
                </c:pt>
                <c:pt idx="22" formatCode="0">
                  <c:v>15.6</c:v>
                </c:pt>
                <c:pt idx="23" formatCode="0">
                  <c:v>11.5</c:v>
                </c:pt>
                <c:pt idx="24" formatCode="0">
                  <c:v>9.9</c:v>
                </c:pt>
                <c:pt idx="25" formatCode="0">
                  <c:v>21.1</c:v>
                </c:pt>
                <c:pt idx="27" formatCode="0">
                  <c:v>16.2</c:v>
                </c:pt>
                <c:pt idx="28" formatCode="0">
                  <c:v>10.5</c:v>
                </c:pt>
                <c:pt idx="29" formatCode="0">
                  <c:v>7.3</c:v>
                </c:pt>
                <c:pt idx="30" formatCode="0">
                  <c:v>14.3</c:v>
                </c:pt>
                <c:pt idx="31" formatCode="0">
                  <c:v>11.2</c:v>
                </c:pt>
                <c:pt idx="33" formatCode="0">
                  <c:v>16.2</c:v>
                </c:pt>
                <c:pt idx="34" formatCode="0">
                  <c:v>10.4</c:v>
                </c:pt>
                <c:pt idx="35" formatCode="0">
                  <c:v>11.7</c:v>
                </c:pt>
              </c:numCache>
            </c:numRef>
          </c:val>
          <c:extLst>
            <c:ext xmlns:c16="http://schemas.microsoft.com/office/drawing/2014/chart" uri="{C3380CC4-5D6E-409C-BE32-E72D297353CC}">
              <c16:uniqueId val="{0000000A-17EA-49D4-B3EF-2FD709697F1F}"/>
            </c:ext>
          </c:extLst>
        </c:ser>
        <c:ser>
          <c:idx val="10"/>
          <c:order val="10"/>
          <c:tx>
            <c:strRef>
              <c:f>'Grafiki + dati'!$AC$31</c:f>
              <c:strCache>
                <c:ptCount val="1"/>
              </c:strCache>
            </c:strRef>
          </c:tx>
          <c:spPr>
            <a:noFill/>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dati'!$AC$32:$AC$67</c:f>
              <c:numCache>
                <c:formatCode>0</c:formatCode>
                <c:ptCount val="36"/>
                <c:pt idx="0">
                  <c:v>24.1</c:v>
                </c:pt>
                <c:pt idx="1">
                  <c:v>36.700000000000003</c:v>
                </c:pt>
                <c:pt idx="2">
                  <c:v>23.2</c:v>
                </c:pt>
                <c:pt idx="3">
                  <c:v>24.9</c:v>
                </c:pt>
                <c:pt idx="4">
                  <c:v>36.700000000000003</c:v>
                </c:pt>
                <c:pt idx="5">
                  <c:v>7</c:v>
                </c:pt>
                <c:pt idx="6">
                  <c:v>15.599999999999998</c:v>
                </c:pt>
                <c:pt idx="7">
                  <c:v>24.299999999999997</c:v>
                </c:pt>
                <c:pt idx="8">
                  <c:v>27.1</c:v>
                </c:pt>
                <c:pt idx="9">
                  <c:v>30.9</c:v>
                </c:pt>
                <c:pt idx="10">
                  <c:v>32.6</c:v>
                </c:pt>
                <c:pt idx="11">
                  <c:v>36.700000000000003</c:v>
                </c:pt>
                <c:pt idx="12">
                  <c:v>21.6</c:v>
                </c:pt>
                <c:pt idx="13">
                  <c:v>28.299999999999997</c:v>
                </c:pt>
                <c:pt idx="14">
                  <c:v>36.700000000000003</c:v>
                </c:pt>
                <c:pt idx="15">
                  <c:v>23.6</c:v>
                </c:pt>
                <c:pt idx="16">
                  <c:v>24.4</c:v>
                </c:pt>
                <c:pt idx="17">
                  <c:v>36.700000000000003</c:v>
                </c:pt>
                <c:pt idx="18">
                  <c:v>23.9</c:v>
                </c:pt>
                <c:pt idx="19">
                  <c:v>24.7</c:v>
                </c:pt>
                <c:pt idx="20">
                  <c:v>36.700000000000003</c:v>
                </c:pt>
                <c:pt idx="21">
                  <c:v>29.9</c:v>
                </c:pt>
                <c:pt idx="22">
                  <c:v>21.1</c:v>
                </c:pt>
                <c:pt idx="23">
                  <c:v>25.2</c:v>
                </c:pt>
                <c:pt idx="24">
                  <c:v>26.799999999999997</c:v>
                </c:pt>
                <c:pt idx="25">
                  <c:v>15.599999999999998</c:v>
                </c:pt>
                <c:pt idx="26">
                  <c:v>36.700000000000003</c:v>
                </c:pt>
                <c:pt idx="27">
                  <c:v>20.5</c:v>
                </c:pt>
                <c:pt idx="28">
                  <c:v>26.2</c:v>
                </c:pt>
                <c:pt idx="29">
                  <c:v>29.4</c:v>
                </c:pt>
                <c:pt idx="30">
                  <c:v>22.4</c:v>
                </c:pt>
                <c:pt idx="31">
                  <c:v>25.5</c:v>
                </c:pt>
                <c:pt idx="32">
                  <c:v>36.700000000000003</c:v>
                </c:pt>
                <c:pt idx="33">
                  <c:v>20.5</c:v>
                </c:pt>
                <c:pt idx="34">
                  <c:v>26.299999999999997</c:v>
                </c:pt>
                <c:pt idx="35">
                  <c:v>25</c:v>
                </c:pt>
              </c:numCache>
            </c:numRef>
          </c:val>
          <c:extLst>
            <c:ext xmlns:c16="http://schemas.microsoft.com/office/drawing/2014/chart" uri="{C3380CC4-5D6E-409C-BE32-E72D297353CC}">
              <c16:uniqueId val="{0000000B-17EA-49D4-B3EF-2FD709697F1F}"/>
            </c:ext>
          </c:extLst>
        </c:ser>
        <c:ser>
          <c:idx val="11"/>
          <c:order val="11"/>
          <c:tx>
            <c:strRef>
              <c:f>'Grafiki + dati'!$AD$31</c:f>
              <c:strCache>
                <c:ptCount val="1"/>
                <c:pt idx="0">
                  <c:v>Neesmu pircis/-kusi</c:v>
                </c:pt>
              </c:strCache>
            </c:strRef>
          </c:tx>
          <c:spPr>
            <a:solidFill>
              <a:srgbClr val="EA7272"/>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dati'!$AD$32:$AD$67</c:f>
              <c:numCache>
                <c:formatCode>General</c:formatCode>
                <c:ptCount val="36"/>
                <c:pt idx="0" formatCode="0">
                  <c:v>17.5</c:v>
                </c:pt>
                <c:pt idx="2" formatCode="0">
                  <c:v>16.100000000000001</c:v>
                </c:pt>
                <c:pt idx="3" formatCode="0">
                  <c:v>18.899999999999999</c:v>
                </c:pt>
                <c:pt idx="5" formatCode="0">
                  <c:v>16.2</c:v>
                </c:pt>
                <c:pt idx="6" formatCode="0">
                  <c:v>17.5</c:v>
                </c:pt>
                <c:pt idx="7" formatCode="0">
                  <c:v>13.4</c:v>
                </c:pt>
                <c:pt idx="8" formatCode="0">
                  <c:v>15.8</c:v>
                </c:pt>
                <c:pt idx="9" formatCode="0">
                  <c:v>20.399999999999999</c:v>
                </c:pt>
                <c:pt idx="10" formatCode="0">
                  <c:v>22.2</c:v>
                </c:pt>
                <c:pt idx="12" formatCode="0">
                  <c:v>17</c:v>
                </c:pt>
                <c:pt idx="13" formatCode="0">
                  <c:v>18.600000000000001</c:v>
                </c:pt>
                <c:pt idx="15" formatCode="0">
                  <c:v>21.6</c:v>
                </c:pt>
                <c:pt idx="16" formatCode="0">
                  <c:v>15</c:v>
                </c:pt>
                <c:pt idx="18" formatCode="0">
                  <c:v>15</c:v>
                </c:pt>
                <c:pt idx="19" formatCode="0">
                  <c:v>24.7</c:v>
                </c:pt>
                <c:pt idx="21" formatCode="0">
                  <c:v>21.3</c:v>
                </c:pt>
                <c:pt idx="22" formatCode="0">
                  <c:v>17.8</c:v>
                </c:pt>
                <c:pt idx="23" formatCode="0">
                  <c:v>14.6</c:v>
                </c:pt>
                <c:pt idx="24" formatCode="0">
                  <c:v>17.2</c:v>
                </c:pt>
                <c:pt idx="25" formatCode="0">
                  <c:v>12.8</c:v>
                </c:pt>
                <c:pt idx="27" formatCode="0">
                  <c:v>15.8</c:v>
                </c:pt>
                <c:pt idx="28" formatCode="0">
                  <c:v>19</c:v>
                </c:pt>
                <c:pt idx="29" formatCode="0">
                  <c:v>19.899999999999999</c:v>
                </c:pt>
                <c:pt idx="30" formatCode="0">
                  <c:v>16.600000000000001</c:v>
                </c:pt>
                <c:pt idx="31" formatCode="0">
                  <c:v>17.899999999999999</c:v>
                </c:pt>
                <c:pt idx="33" formatCode="0">
                  <c:v>15.8</c:v>
                </c:pt>
                <c:pt idx="34" formatCode="0">
                  <c:v>20.7</c:v>
                </c:pt>
                <c:pt idx="35" formatCode="0">
                  <c:v>14.1</c:v>
                </c:pt>
              </c:numCache>
            </c:numRef>
          </c:val>
          <c:extLst>
            <c:ext xmlns:c16="http://schemas.microsoft.com/office/drawing/2014/chart" uri="{C3380CC4-5D6E-409C-BE32-E72D297353CC}">
              <c16:uniqueId val="{0000000C-17EA-49D4-B3EF-2FD709697F1F}"/>
            </c:ext>
          </c:extLst>
        </c:ser>
        <c:ser>
          <c:idx val="12"/>
          <c:order val="12"/>
          <c:tx>
            <c:strRef>
              <c:f>'Grafiki + dati'!$AE$31</c:f>
              <c:strCache>
                <c:ptCount val="1"/>
              </c:strCache>
            </c:strRef>
          </c:tx>
          <c:spPr>
            <a:noFill/>
          </c:spPr>
          <c:invertIfNegative val="0"/>
          <c:dLbls>
            <c:delete val="1"/>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dati'!$AE$32:$AE$67</c:f>
              <c:numCache>
                <c:formatCode>0</c:formatCode>
                <c:ptCount val="36"/>
                <c:pt idx="0">
                  <c:v>14.2</c:v>
                </c:pt>
                <c:pt idx="1">
                  <c:v>31.7</c:v>
                </c:pt>
                <c:pt idx="2">
                  <c:v>15.599999999999998</c:v>
                </c:pt>
                <c:pt idx="3">
                  <c:v>12.8</c:v>
                </c:pt>
                <c:pt idx="4">
                  <c:v>31.7</c:v>
                </c:pt>
                <c:pt idx="5">
                  <c:v>15.5</c:v>
                </c:pt>
                <c:pt idx="6">
                  <c:v>14.2</c:v>
                </c:pt>
                <c:pt idx="7">
                  <c:v>18.299999999999997</c:v>
                </c:pt>
                <c:pt idx="8">
                  <c:v>15.899999999999999</c:v>
                </c:pt>
                <c:pt idx="9">
                  <c:v>11.3</c:v>
                </c:pt>
                <c:pt idx="10">
                  <c:v>9.5</c:v>
                </c:pt>
                <c:pt idx="11">
                  <c:v>31.7</c:v>
                </c:pt>
                <c:pt idx="12">
                  <c:v>14.7</c:v>
                </c:pt>
                <c:pt idx="13">
                  <c:v>13.099999999999998</c:v>
                </c:pt>
                <c:pt idx="14">
                  <c:v>31.7</c:v>
                </c:pt>
                <c:pt idx="15">
                  <c:v>10.099999999999998</c:v>
                </c:pt>
                <c:pt idx="16">
                  <c:v>16.7</c:v>
                </c:pt>
                <c:pt idx="17">
                  <c:v>31.7</c:v>
                </c:pt>
                <c:pt idx="18">
                  <c:v>16.7</c:v>
                </c:pt>
                <c:pt idx="19">
                  <c:v>7</c:v>
                </c:pt>
                <c:pt idx="20">
                  <c:v>31.7</c:v>
                </c:pt>
                <c:pt idx="21">
                  <c:v>10.399999999999999</c:v>
                </c:pt>
                <c:pt idx="22">
                  <c:v>13.899999999999999</c:v>
                </c:pt>
                <c:pt idx="23">
                  <c:v>17.100000000000001</c:v>
                </c:pt>
                <c:pt idx="24">
                  <c:v>14.5</c:v>
                </c:pt>
                <c:pt idx="25">
                  <c:v>18.899999999999999</c:v>
                </c:pt>
                <c:pt idx="26">
                  <c:v>31.7</c:v>
                </c:pt>
                <c:pt idx="27">
                  <c:v>15.899999999999999</c:v>
                </c:pt>
                <c:pt idx="28">
                  <c:v>12.7</c:v>
                </c:pt>
                <c:pt idx="29">
                  <c:v>11.8</c:v>
                </c:pt>
                <c:pt idx="30">
                  <c:v>15.099999999999998</c:v>
                </c:pt>
                <c:pt idx="31">
                  <c:v>13.8</c:v>
                </c:pt>
                <c:pt idx="32">
                  <c:v>31.7</c:v>
                </c:pt>
                <c:pt idx="33">
                  <c:v>15.899999999999999</c:v>
                </c:pt>
                <c:pt idx="34">
                  <c:v>11</c:v>
                </c:pt>
                <c:pt idx="35">
                  <c:v>17.600000000000001</c:v>
                </c:pt>
              </c:numCache>
            </c:numRef>
          </c:val>
          <c:extLst>
            <c:ext xmlns:c16="http://schemas.microsoft.com/office/drawing/2014/chart" uri="{C3380CC4-5D6E-409C-BE32-E72D297353CC}">
              <c16:uniqueId val="{0000000D-17EA-49D4-B3EF-2FD709697F1F}"/>
            </c:ext>
          </c:extLst>
        </c:ser>
        <c:ser>
          <c:idx val="13"/>
          <c:order val="13"/>
          <c:tx>
            <c:strRef>
              <c:f>'Grafiki + dati'!$AF$31</c:f>
              <c:strCache>
                <c:ptCount val="1"/>
                <c:pt idx="0">
                  <c:v>Grūti pateikt</c:v>
                </c:pt>
              </c:strCache>
            </c:strRef>
          </c:tx>
          <c:spPr>
            <a:solidFill>
              <a:sysClr val="window" lastClr="FFFFFF">
                <a:lumMod val="75000"/>
              </a:sysClr>
            </a:solidFill>
          </c:spPr>
          <c:invertIfNegative val="0"/>
          <c:dLbls>
            <c:dLbl>
              <c:idx val="0"/>
              <c:layout>
                <c:manualLayout>
                  <c:x val="1.193139448172994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7EA-49D4-B3EF-2FD709697F1F}"/>
                </c:ext>
              </c:extLst>
            </c:dLbl>
            <c:dLbl>
              <c:idx val="2"/>
              <c:layout>
                <c:manualLayout>
                  <c:x val="1.34228187919460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7EA-49D4-B3EF-2FD709697F1F}"/>
                </c:ext>
              </c:extLst>
            </c:dLbl>
            <c:dLbl>
              <c:idx val="3"/>
              <c:layout>
                <c:manualLayout>
                  <c:x val="1.342281879194641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7EA-49D4-B3EF-2FD709697F1F}"/>
                </c:ext>
              </c:extLst>
            </c:dLbl>
            <c:dLbl>
              <c:idx val="10"/>
              <c:layout>
                <c:manualLayout>
                  <c:x val="8.948545861297539E-3"/>
                  <c:y val="1.666458358595740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7EA-49D4-B3EF-2FD709697F1F}"/>
                </c:ext>
              </c:extLst>
            </c:dLbl>
            <c:dLbl>
              <c:idx val="12"/>
              <c:layout>
                <c:manualLayout>
                  <c:x val="1.3422818791946418E-2"/>
                  <c:y val="7.760051448697900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7EA-49D4-B3EF-2FD709697F1F}"/>
                </c:ext>
              </c:extLst>
            </c:dLbl>
            <c:dLbl>
              <c:idx val="13"/>
              <c:layout>
                <c:manualLayout>
                  <c:x val="8.9485458612974297E-3"/>
                  <c:y val="7.760051448697900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7EA-49D4-B3EF-2FD709697F1F}"/>
                </c:ext>
              </c:extLst>
            </c:dLbl>
            <c:dLbl>
              <c:idx val="15"/>
              <c:layout>
                <c:manualLayout>
                  <c:x val="1.043997017151368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7EA-49D4-B3EF-2FD709697F1F}"/>
                </c:ext>
              </c:extLst>
            </c:dLbl>
            <c:dLbl>
              <c:idx val="16"/>
              <c:layout>
                <c:manualLayout>
                  <c:x val="1.3422818791946418E-2"/>
                  <c:y val="7.760051448697900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7EA-49D4-B3EF-2FD709697F1F}"/>
                </c:ext>
              </c:extLst>
            </c:dLbl>
            <c:dLbl>
              <c:idx val="18"/>
              <c:layout>
                <c:manualLayout>
                  <c:x val="1.491424310216245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17EA-49D4-B3EF-2FD709697F1F}"/>
                </c:ext>
              </c:extLst>
            </c:dLbl>
            <c:dLbl>
              <c:idx val="19"/>
              <c:layout>
                <c:manualLayout>
                  <c:x val="8.9485458612973204E-3"/>
                  <c:y val="7.760051448697900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7EA-49D4-B3EF-2FD709697F1F}"/>
                </c:ext>
              </c:extLst>
            </c:dLbl>
            <c:dLbl>
              <c:idx val="21"/>
              <c:layout>
                <c:manualLayout>
                  <c:x val="7.4571215510812828E-3"/>
                  <c:y val="1.6664583593717452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17EA-49D4-B3EF-2FD709697F1F}"/>
                </c:ext>
              </c:extLst>
            </c:dLbl>
            <c:dLbl>
              <c:idx val="24"/>
              <c:layout>
                <c:manualLayout>
                  <c:x val="7.4571215510812828E-3"/>
                  <c:y val="3.332916720295500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17EA-49D4-B3EF-2FD709697F1F}"/>
                </c:ext>
              </c:extLst>
            </c:dLbl>
            <c:dLbl>
              <c:idx val="27"/>
              <c:layout>
                <c:manualLayout>
                  <c:x val="5.965697240864916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17EA-49D4-B3EF-2FD709697F1F}"/>
                </c:ext>
              </c:extLst>
            </c:dLbl>
            <c:dLbl>
              <c:idx val="31"/>
              <c:layout>
                <c:manualLayout>
                  <c:x val="8.9485458612973204E-3"/>
                  <c:y val="1.666458360923755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17EA-49D4-B3EF-2FD709697F1F}"/>
                </c:ext>
              </c:extLst>
            </c:dLbl>
            <c:dLbl>
              <c:idx val="33"/>
              <c:layout>
                <c:manualLayout>
                  <c:x val="8.94854586129742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17EA-49D4-B3EF-2FD709697F1F}"/>
                </c:ext>
              </c:extLst>
            </c:dLbl>
            <c:dLbl>
              <c:idx val="34"/>
              <c:layout>
                <c:manualLayout>
                  <c:x val="1.4914243102162456E-2"/>
                  <c:y val="2.11673540807399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17EA-49D4-B3EF-2FD709697F1F}"/>
                </c:ext>
              </c:extLst>
            </c:dLbl>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dati'!$R$32:$R$67</c:f>
              <c:strCache>
                <c:ptCount val="3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strCache>
            </c:strRef>
          </c:cat>
          <c:val>
            <c:numRef>
              <c:f>'Grafiki + dati'!$AF$32:$AF$67</c:f>
              <c:numCache>
                <c:formatCode>General</c:formatCode>
                <c:ptCount val="36"/>
                <c:pt idx="0" formatCode="0.0">
                  <c:v>0.3</c:v>
                </c:pt>
                <c:pt idx="2" formatCode="0.0">
                  <c:v>0.2</c:v>
                </c:pt>
                <c:pt idx="3" formatCode="0.0">
                  <c:v>0.4</c:v>
                </c:pt>
                <c:pt idx="5" formatCode="0">
                  <c:v>0</c:v>
                </c:pt>
                <c:pt idx="6" formatCode="0">
                  <c:v>0</c:v>
                </c:pt>
                <c:pt idx="7" formatCode="0">
                  <c:v>0</c:v>
                </c:pt>
                <c:pt idx="8" formatCode="0">
                  <c:v>0</c:v>
                </c:pt>
                <c:pt idx="9" formatCode="0">
                  <c:v>0</c:v>
                </c:pt>
                <c:pt idx="10" formatCode="0">
                  <c:v>1.6</c:v>
                </c:pt>
                <c:pt idx="12" formatCode="0.0">
                  <c:v>0.1</c:v>
                </c:pt>
                <c:pt idx="13" formatCode="0">
                  <c:v>0.5</c:v>
                </c:pt>
                <c:pt idx="15" formatCode="0">
                  <c:v>0.5</c:v>
                </c:pt>
                <c:pt idx="16" formatCode="0.0">
                  <c:v>0.1</c:v>
                </c:pt>
                <c:pt idx="18" formatCode="0.0">
                  <c:v>0.1</c:v>
                </c:pt>
                <c:pt idx="19" formatCode="0">
                  <c:v>0.7</c:v>
                </c:pt>
                <c:pt idx="21" formatCode="0">
                  <c:v>0.6</c:v>
                </c:pt>
                <c:pt idx="22" formatCode="0">
                  <c:v>0</c:v>
                </c:pt>
                <c:pt idx="23" formatCode="0">
                  <c:v>0</c:v>
                </c:pt>
                <c:pt idx="24" formatCode="0">
                  <c:v>0.5</c:v>
                </c:pt>
                <c:pt idx="25" formatCode="0">
                  <c:v>0</c:v>
                </c:pt>
                <c:pt idx="27" formatCode="0">
                  <c:v>0.5</c:v>
                </c:pt>
                <c:pt idx="28" formatCode="0">
                  <c:v>0</c:v>
                </c:pt>
                <c:pt idx="29" formatCode="0">
                  <c:v>0</c:v>
                </c:pt>
                <c:pt idx="30" formatCode="0">
                  <c:v>0</c:v>
                </c:pt>
                <c:pt idx="31" formatCode="0">
                  <c:v>0.7</c:v>
                </c:pt>
                <c:pt idx="33" formatCode="0">
                  <c:v>0.5</c:v>
                </c:pt>
                <c:pt idx="34" formatCode="0.0">
                  <c:v>0.2</c:v>
                </c:pt>
                <c:pt idx="35" formatCode="0">
                  <c:v>0</c:v>
                </c:pt>
              </c:numCache>
            </c:numRef>
          </c:val>
          <c:extLst>
            <c:ext xmlns:c16="http://schemas.microsoft.com/office/drawing/2014/chart" uri="{C3380CC4-5D6E-409C-BE32-E72D297353CC}">
              <c16:uniqueId val="{0000001E-17EA-49D4-B3EF-2FD709697F1F}"/>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350"/>
          <c:min val="0"/>
        </c:scaling>
        <c:delete val="1"/>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1.3715936514647075E-2"/>
              <c:y val="7.3551806024246977E-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crossAx val="539573784"/>
        <c:crosses val="max"/>
        <c:crossBetween val="between"/>
        <c:majorUnit val="20"/>
      </c:valAx>
      <c:spPr>
        <a:noFill/>
        <a:ln w="25400">
          <a:noFill/>
        </a:ln>
      </c:spPr>
    </c:plotArea>
    <c:legend>
      <c:legendPos val="t"/>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8.3821099543765085E-2"/>
          <c:y val="7.9547164115271893E-2"/>
          <c:w val="0.89850857568978382"/>
          <c:h val="4.178694329875432E-2"/>
        </c:manualLayout>
      </c:layout>
      <c:overlay val="0"/>
      <c:spPr>
        <a:solidFill>
          <a:srgbClr val="FFFFFF"/>
        </a:solidFill>
        <a:ln w="3175">
          <a:solidFill>
            <a:sysClr val="window" lastClr="FFFFFF">
              <a:lumMod val="75000"/>
            </a:sysClr>
          </a:solid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896030766684096"/>
          <c:y val="0.26055636646571506"/>
          <c:w val="0.39780461011184809"/>
          <c:h val="0.63777296593071542"/>
        </c:manualLayout>
      </c:layout>
      <c:pieChart>
        <c:varyColors val="1"/>
        <c:ser>
          <c:idx val="0"/>
          <c:order val="0"/>
          <c:spPr>
            <a:ln>
              <a:noFill/>
            </a:ln>
          </c:spPr>
          <c:dPt>
            <c:idx val="0"/>
            <c:bubble3D val="0"/>
            <c:spPr>
              <a:solidFill>
                <a:srgbClr val="5B305A"/>
              </a:solidFill>
              <a:ln w="19050">
                <a:noFill/>
              </a:ln>
              <a:effectLst/>
            </c:spPr>
            <c:extLst>
              <c:ext xmlns:c16="http://schemas.microsoft.com/office/drawing/2014/chart" uri="{C3380CC4-5D6E-409C-BE32-E72D297353CC}">
                <c16:uniqueId val="{00000001-793A-43A5-B067-453DA11BCEF2}"/>
              </c:ext>
            </c:extLst>
          </c:dPt>
          <c:dPt>
            <c:idx val="1"/>
            <c:bubble3D val="0"/>
            <c:spPr>
              <a:solidFill>
                <a:srgbClr val="C694C5"/>
              </a:solidFill>
              <a:ln w="19050">
                <a:noFill/>
              </a:ln>
              <a:effectLst/>
            </c:spPr>
            <c:extLst>
              <c:ext xmlns:c16="http://schemas.microsoft.com/office/drawing/2014/chart" uri="{C3380CC4-5D6E-409C-BE32-E72D297353CC}">
                <c16:uniqueId val="{00000003-793A-43A5-B067-453DA11BCEF2}"/>
              </c:ext>
            </c:extLst>
          </c:dPt>
          <c:dPt>
            <c:idx val="2"/>
            <c:bubble3D val="0"/>
            <c:spPr>
              <a:solidFill>
                <a:srgbClr val="FFE699"/>
              </a:solidFill>
              <a:ln w="19050">
                <a:noFill/>
              </a:ln>
              <a:effectLst/>
            </c:spPr>
            <c:extLst>
              <c:ext xmlns:c16="http://schemas.microsoft.com/office/drawing/2014/chart" uri="{C3380CC4-5D6E-409C-BE32-E72D297353CC}">
                <c16:uniqueId val="{00000005-793A-43A5-B067-453DA11BCEF2}"/>
              </c:ext>
            </c:extLst>
          </c:dPt>
          <c:dPt>
            <c:idx val="3"/>
            <c:bubble3D val="0"/>
            <c:spPr>
              <a:solidFill>
                <a:srgbClr val="F4AF02"/>
              </a:solidFill>
              <a:ln w="19050">
                <a:noFill/>
              </a:ln>
              <a:effectLst/>
            </c:spPr>
            <c:extLst>
              <c:ext xmlns:c16="http://schemas.microsoft.com/office/drawing/2014/chart" uri="{C3380CC4-5D6E-409C-BE32-E72D297353CC}">
                <c16:uniqueId val="{00000007-793A-43A5-B067-453DA11BCEF2}"/>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793A-43A5-B067-453DA11BCEF2}"/>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793A-43A5-B067-453DA11BCEF2}"/>
              </c:ext>
            </c:extLst>
          </c:dPt>
          <c:dLbls>
            <c:dLbl>
              <c:idx val="0"/>
              <c:layout>
                <c:manualLayout>
                  <c:x val="-1.6447436485871436E-2"/>
                  <c:y val="9.935869404594241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93A-43A5-B067-453DA11BCEF2}"/>
                </c:ext>
              </c:extLst>
            </c:dLbl>
            <c:dLbl>
              <c:idx val="1"/>
              <c:layout>
                <c:manualLayout>
                  <c:x val="-7.6994304137965857E-3"/>
                  <c:y val="-8.3825534019524167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8.5330474742952592E-2"/>
                      <c:h val="0.12106855173120942"/>
                    </c:manualLayout>
                  </c15:layout>
                </c:ext>
                <c:ext xmlns:c16="http://schemas.microsoft.com/office/drawing/2014/chart" uri="{C3380CC4-5D6E-409C-BE32-E72D297353CC}">
                  <c16:uniqueId val="{00000003-793A-43A5-B067-453DA11BCEF2}"/>
                </c:ext>
              </c:extLst>
            </c:dLbl>
            <c:dLbl>
              <c:idx val="2"/>
              <c:layout>
                <c:manualLayout>
                  <c:x val="-5.6737595322922219E-2"/>
                  <c:y val="7.370381707475217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93A-43A5-B067-453DA11BCEF2}"/>
                </c:ext>
              </c:extLst>
            </c:dLbl>
            <c:dLbl>
              <c:idx val="3"/>
              <c:layout>
                <c:manualLayout>
                  <c:x val="5.2257723649113833E-3"/>
                  <c:y val="1.9555835688156119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1361180292467842"/>
                      <c:h val="0.11720420460268585"/>
                    </c:manualLayout>
                  </c15:layout>
                </c:ext>
                <c:ext xmlns:c16="http://schemas.microsoft.com/office/drawing/2014/chart" uri="{C3380CC4-5D6E-409C-BE32-E72D297353CC}">
                  <c16:uniqueId val="{00000007-793A-43A5-B067-453DA11BCEF2}"/>
                </c:ext>
              </c:extLst>
            </c:dLbl>
            <c:dLbl>
              <c:idx val="4"/>
              <c:layout>
                <c:manualLayout>
                  <c:x val="3.8820459957788919E-2"/>
                  <c:y val="-1.8026834424543856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93A-43A5-B067-453DA11BCEF2}"/>
                </c:ext>
              </c:extLst>
            </c:dLbl>
            <c:dLbl>
              <c:idx val="5"/>
              <c:layout>
                <c:manualLayout>
                  <c:x val="5.2258311481638932E-2"/>
                  <c:y val="5.365527625707552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93A-43A5-B067-453DA11BCEF2}"/>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dati'!$R$77:$R$81</c:f>
              <c:strCache>
                <c:ptCount val="5"/>
                <c:pt idx="0">
                  <c:v>Pilnībā atbalstu</c:v>
                </c:pt>
                <c:pt idx="1">
                  <c:v>Drīzāk atbalstu</c:v>
                </c:pt>
                <c:pt idx="2">
                  <c:v>Drīzāk neatbalstu</c:v>
                </c:pt>
                <c:pt idx="3">
                  <c:v>Nemaz neatbalstu</c:v>
                </c:pt>
                <c:pt idx="4">
                  <c:v>Grūti pateikt</c:v>
                </c:pt>
              </c:strCache>
            </c:strRef>
          </c:cat>
          <c:val>
            <c:numRef>
              <c:f>'Grafiki + dati'!$S$77:$S$81</c:f>
              <c:numCache>
                <c:formatCode>General</c:formatCode>
                <c:ptCount val="5"/>
                <c:pt idx="0">
                  <c:v>16.5</c:v>
                </c:pt>
                <c:pt idx="1">
                  <c:v>20.2</c:v>
                </c:pt>
                <c:pt idx="2">
                  <c:v>22.3</c:v>
                </c:pt>
                <c:pt idx="3">
                  <c:v>32.299999999999997</c:v>
                </c:pt>
                <c:pt idx="4">
                  <c:v>8.6999999999999993</c:v>
                </c:pt>
              </c:numCache>
            </c:numRef>
          </c:val>
          <c:extLst>
            <c:ext xmlns:c16="http://schemas.microsoft.com/office/drawing/2014/chart" uri="{C3380CC4-5D6E-409C-BE32-E72D297353CC}">
              <c16:uniqueId val="{0000000C-793A-43A5-B067-453DA11BCEF2}"/>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177869602260611"/>
          <c:y val="0.16644198188855797"/>
          <c:w val="0.70439161101850079"/>
          <c:h val="0.76548509189508096"/>
        </c:manualLayout>
      </c:layout>
      <c:barChart>
        <c:barDir val="bar"/>
        <c:grouping val="stacked"/>
        <c:varyColors val="0"/>
        <c:ser>
          <c:idx val="0"/>
          <c:order val="0"/>
          <c:tx>
            <c:strRef>
              <c:f>'Grafiki + dati'!$S$102</c:f>
              <c:strCache>
                <c:ptCount val="1"/>
                <c:pt idx="0">
                  <c:v>Pilnībā atbalstu</c:v>
                </c:pt>
              </c:strCache>
            </c:strRef>
          </c:tx>
          <c:spPr>
            <a:solidFill>
              <a:srgbClr val="5B305A"/>
            </a:solidFill>
            <a:ln w="25400">
              <a:noFill/>
            </a:ln>
          </c:spPr>
          <c:invertIfNegative val="0"/>
          <c:dLbls>
            <c:spPr>
              <a:noFill/>
              <a:ln>
                <a:noFill/>
              </a:ln>
              <a:effectLst/>
            </c:spPr>
            <c:txPr>
              <a:bodyPr wrap="square" lIns="38100" tIns="19050" rIns="38100" bIns="19050" anchor="ctr">
                <a:spAutoFit/>
              </a:bodyPr>
              <a:lstStyle/>
              <a:p>
                <a:pPr>
                  <a:defRPr sz="8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dati'!$R$103:$R$145</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dati'!$S$103:$S$145</c:f>
              <c:numCache>
                <c:formatCode>General</c:formatCode>
                <c:ptCount val="43"/>
                <c:pt idx="0" formatCode="0">
                  <c:v>16.5</c:v>
                </c:pt>
                <c:pt idx="2" formatCode="0">
                  <c:v>15.3</c:v>
                </c:pt>
                <c:pt idx="3" formatCode="0">
                  <c:v>17.600000000000001</c:v>
                </c:pt>
                <c:pt idx="5" formatCode="0">
                  <c:v>17.7</c:v>
                </c:pt>
                <c:pt idx="6" formatCode="0">
                  <c:v>20.7</c:v>
                </c:pt>
                <c:pt idx="7" formatCode="0">
                  <c:v>20.3</c:v>
                </c:pt>
                <c:pt idx="8" formatCode="0">
                  <c:v>12.7</c:v>
                </c:pt>
                <c:pt idx="9" formatCode="0">
                  <c:v>14</c:v>
                </c:pt>
                <c:pt idx="10" formatCode="0">
                  <c:v>13.4</c:v>
                </c:pt>
                <c:pt idx="12" formatCode="0">
                  <c:v>20.5</c:v>
                </c:pt>
                <c:pt idx="13" formatCode="0">
                  <c:v>9.8000000000000007</c:v>
                </c:pt>
                <c:pt idx="15" formatCode="0">
                  <c:v>15.4</c:v>
                </c:pt>
                <c:pt idx="16" formatCode="0">
                  <c:v>17.2</c:v>
                </c:pt>
                <c:pt idx="18" formatCode="0">
                  <c:v>15.8</c:v>
                </c:pt>
                <c:pt idx="19" formatCode="0">
                  <c:v>18.399999999999999</c:v>
                </c:pt>
                <c:pt idx="21" formatCode="0">
                  <c:v>16.600000000000001</c:v>
                </c:pt>
                <c:pt idx="22" formatCode="0">
                  <c:v>14.7</c:v>
                </c:pt>
                <c:pt idx="23" formatCode="0">
                  <c:v>15.8</c:v>
                </c:pt>
                <c:pt idx="24" formatCode="0">
                  <c:v>14.6</c:v>
                </c:pt>
                <c:pt idx="25" formatCode="0">
                  <c:v>19.7</c:v>
                </c:pt>
                <c:pt idx="27" formatCode="0">
                  <c:v>16</c:v>
                </c:pt>
                <c:pt idx="28" formatCode="0">
                  <c:v>19.399999999999999</c:v>
                </c:pt>
                <c:pt idx="29" formatCode="0">
                  <c:v>14.6</c:v>
                </c:pt>
                <c:pt idx="30" formatCode="0">
                  <c:v>18</c:v>
                </c:pt>
                <c:pt idx="31" formatCode="0">
                  <c:v>12.5</c:v>
                </c:pt>
                <c:pt idx="33" formatCode="0">
                  <c:v>16</c:v>
                </c:pt>
                <c:pt idx="34" formatCode="0">
                  <c:v>15.9</c:v>
                </c:pt>
                <c:pt idx="35" formatCode="0">
                  <c:v>18.399999999999999</c:v>
                </c:pt>
                <c:pt idx="37" formatCode="0">
                  <c:v>12.6</c:v>
                </c:pt>
                <c:pt idx="38" formatCode="0">
                  <c:v>11.9</c:v>
                </c:pt>
                <c:pt idx="39" formatCode="0">
                  <c:v>12.2</c:v>
                </c:pt>
                <c:pt idx="40" formatCode="0">
                  <c:v>8.6</c:v>
                </c:pt>
                <c:pt idx="41" formatCode="0">
                  <c:v>11.3</c:v>
                </c:pt>
                <c:pt idx="42" formatCode="0">
                  <c:v>36.200000000000003</c:v>
                </c:pt>
              </c:numCache>
            </c:numRef>
          </c:val>
          <c:extLst>
            <c:ext xmlns:c16="http://schemas.microsoft.com/office/drawing/2014/chart" uri="{C3380CC4-5D6E-409C-BE32-E72D297353CC}">
              <c16:uniqueId val="{00000000-C553-4033-A3A7-63DEA502A177}"/>
            </c:ext>
          </c:extLst>
        </c:ser>
        <c:ser>
          <c:idx val="2"/>
          <c:order val="1"/>
          <c:tx>
            <c:strRef>
              <c:f>'Grafiki + dati'!$T$102</c:f>
              <c:strCache>
                <c:ptCount val="1"/>
                <c:pt idx="0">
                  <c:v>Drīzāk atbalstu</c:v>
                </c:pt>
              </c:strCache>
            </c:strRef>
          </c:tx>
          <c:spPr>
            <a:solidFill>
              <a:srgbClr val="C694C5"/>
            </a:solidFill>
            <a:ln w="25400">
              <a:noFill/>
            </a:ln>
          </c:spPr>
          <c:invertIfNegative val="0"/>
          <c:dLbls>
            <c:spPr>
              <a:noFill/>
              <a:ln>
                <a:noFill/>
              </a:ln>
              <a:effectLst/>
            </c:spPr>
            <c:txPr>
              <a:bodyPr wrap="square" lIns="38100" tIns="19050" rIns="38100" bIns="19050" anchor="ctr">
                <a:spAutoFit/>
              </a:bodyPr>
              <a:lstStyle/>
              <a:p>
                <a:pPr>
                  <a:defRPr sz="8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dati'!$R$103:$R$145</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dati'!$T$103:$T$145</c:f>
              <c:numCache>
                <c:formatCode>General</c:formatCode>
                <c:ptCount val="43"/>
                <c:pt idx="0" formatCode="0">
                  <c:v>20.2</c:v>
                </c:pt>
                <c:pt idx="2" formatCode="0">
                  <c:v>16.899999999999999</c:v>
                </c:pt>
                <c:pt idx="3" formatCode="0">
                  <c:v>23.1</c:v>
                </c:pt>
                <c:pt idx="5" formatCode="0">
                  <c:v>26.4</c:v>
                </c:pt>
                <c:pt idx="6" formatCode="0">
                  <c:v>22.6</c:v>
                </c:pt>
                <c:pt idx="7" formatCode="0">
                  <c:v>23.4</c:v>
                </c:pt>
                <c:pt idx="8" formatCode="0">
                  <c:v>11.4</c:v>
                </c:pt>
                <c:pt idx="9" formatCode="0">
                  <c:v>21.9</c:v>
                </c:pt>
                <c:pt idx="10" formatCode="0">
                  <c:v>18.5</c:v>
                </c:pt>
                <c:pt idx="12" formatCode="0">
                  <c:v>26.9</c:v>
                </c:pt>
                <c:pt idx="13" formatCode="0">
                  <c:v>8.6</c:v>
                </c:pt>
                <c:pt idx="15" formatCode="0">
                  <c:v>16.5</c:v>
                </c:pt>
                <c:pt idx="16" formatCode="0">
                  <c:v>22.4</c:v>
                </c:pt>
                <c:pt idx="18" formatCode="0">
                  <c:v>20.399999999999999</c:v>
                </c:pt>
                <c:pt idx="19" formatCode="0">
                  <c:v>19.5</c:v>
                </c:pt>
                <c:pt idx="21" formatCode="0">
                  <c:v>14.7</c:v>
                </c:pt>
                <c:pt idx="22" formatCode="0">
                  <c:v>17.3</c:v>
                </c:pt>
                <c:pt idx="23" formatCode="0">
                  <c:v>21.5</c:v>
                </c:pt>
                <c:pt idx="24" formatCode="0">
                  <c:v>24</c:v>
                </c:pt>
                <c:pt idx="25" formatCode="0">
                  <c:v>24.8</c:v>
                </c:pt>
                <c:pt idx="27" formatCode="0">
                  <c:v>20.3</c:v>
                </c:pt>
                <c:pt idx="28" formatCode="0">
                  <c:v>20.2</c:v>
                </c:pt>
                <c:pt idx="29" formatCode="0">
                  <c:v>24.2</c:v>
                </c:pt>
                <c:pt idx="30" formatCode="0">
                  <c:v>17.8</c:v>
                </c:pt>
                <c:pt idx="31" formatCode="0">
                  <c:v>18.399999999999999</c:v>
                </c:pt>
                <c:pt idx="33" formatCode="0">
                  <c:v>20.3</c:v>
                </c:pt>
                <c:pt idx="34" formatCode="0">
                  <c:v>20.9</c:v>
                </c:pt>
                <c:pt idx="35" formatCode="0">
                  <c:v>18.5</c:v>
                </c:pt>
                <c:pt idx="37" formatCode="0">
                  <c:v>18.5</c:v>
                </c:pt>
                <c:pt idx="38" formatCode="0">
                  <c:v>22.3</c:v>
                </c:pt>
                <c:pt idx="39" formatCode="0">
                  <c:v>18.2</c:v>
                </c:pt>
                <c:pt idx="40" formatCode="0">
                  <c:v>15.4</c:v>
                </c:pt>
                <c:pt idx="41" formatCode="0">
                  <c:v>16.899999999999999</c:v>
                </c:pt>
                <c:pt idx="42" formatCode="0">
                  <c:v>26.3</c:v>
                </c:pt>
              </c:numCache>
            </c:numRef>
          </c:val>
          <c:extLst>
            <c:ext xmlns:c16="http://schemas.microsoft.com/office/drawing/2014/chart" uri="{C3380CC4-5D6E-409C-BE32-E72D297353CC}">
              <c16:uniqueId val="{00000001-C553-4033-A3A7-63DEA502A177}"/>
            </c:ext>
          </c:extLst>
        </c:ser>
        <c:ser>
          <c:idx val="1"/>
          <c:order val="2"/>
          <c:tx>
            <c:strRef>
              <c:f>'Grafiki + dati'!$W$102</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8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dati'!$R$103:$R$145</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dati'!$W$103:$W$145</c:f>
              <c:numCache>
                <c:formatCode>General</c:formatCode>
                <c:ptCount val="43"/>
                <c:pt idx="0" formatCode="0">
                  <c:v>8.6999999999999993</c:v>
                </c:pt>
                <c:pt idx="2" formatCode="0">
                  <c:v>6.8</c:v>
                </c:pt>
                <c:pt idx="3" formatCode="0">
                  <c:v>10.5</c:v>
                </c:pt>
                <c:pt idx="5" formatCode="0">
                  <c:v>4</c:v>
                </c:pt>
                <c:pt idx="6" formatCode="0">
                  <c:v>7.4</c:v>
                </c:pt>
                <c:pt idx="7" formatCode="0">
                  <c:v>13.4</c:v>
                </c:pt>
                <c:pt idx="8" formatCode="0">
                  <c:v>7.8</c:v>
                </c:pt>
                <c:pt idx="9" formatCode="0">
                  <c:v>7.2</c:v>
                </c:pt>
                <c:pt idx="10" formatCode="0">
                  <c:v>9.9</c:v>
                </c:pt>
                <c:pt idx="12" formatCode="0">
                  <c:v>8.3000000000000007</c:v>
                </c:pt>
                <c:pt idx="13" formatCode="0">
                  <c:v>9.4</c:v>
                </c:pt>
                <c:pt idx="15" formatCode="0">
                  <c:v>8.4</c:v>
                </c:pt>
                <c:pt idx="16" formatCode="0">
                  <c:v>8.9</c:v>
                </c:pt>
                <c:pt idx="18" formatCode="0">
                  <c:v>8.4</c:v>
                </c:pt>
                <c:pt idx="19" formatCode="0">
                  <c:v>9.5</c:v>
                </c:pt>
                <c:pt idx="21" formatCode="0">
                  <c:v>10.4</c:v>
                </c:pt>
                <c:pt idx="22" formatCode="0">
                  <c:v>7.6</c:v>
                </c:pt>
                <c:pt idx="23" formatCode="0">
                  <c:v>6.2</c:v>
                </c:pt>
                <c:pt idx="24" formatCode="0">
                  <c:v>11.2</c:v>
                </c:pt>
                <c:pt idx="25" formatCode="0">
                  <c:v>6.1</c:v>
                </c:pt>
                <c:pt idx="27" formatCode="0">
                  <c:v>7.6</c:v>
                </c:pt>
                <c:pt idx="28" formatCode="0">
                  <c:v>10.1</c:v>
                </c:pt>
                <c:pt idx="29" formatCode="0">
                  <c:v>10.5</c:v>
                </c:pt>
                <c:pt idx="30" formatCode="0">
                  <c:v>8.8000000000000007</c:v>
                </c:pt>
                <c:pt idx="31" formatCode="0">
                  <c:v>7.2</c:v>
                </c:pt>
                <c:pt idx="33" formatCode="0">
                  <c:v>7.6</c:v>
                </c:pt>
                <c:pt idx="34" formatCode="0">
                  <c:v>8.6999999999999993</c:v>
                </c:pt>
                <c:pt idx="35" formatCode="0">
                  <c:v>10.5</c:v>
                </c:pt>
                <c:pt idx="37" formatCode="0">
                  <c:v>6.3</c:v>
                </c:pt>
                <c:pt idx="38" formatCode="0">
                  <c:v>6.6</c:v>
                </c:pt>
                <c:pt idx="39" formatCode="0">
                  <c:v>5.8</c:v>
                </c:pt>
                <c:pt idx="40" formatCode="0">
                  <c:v>6.2</c:v>
                </c:pt>
                <c:pt idx="41" formatCode="0">
                  <c:v>3.2</c:v>
                </c:pt>
                <c:pt idx="42" formatCode="0">
                  <c:v>13.6</c:v>
                </c:pt>
              </c:numCache>
            </c:numRef>
          </c:val>
          <c:extLst>
            <c:ext xmlns:c16="http://schemas.microsoft.com/office/drawing/2014/chart" uri="{C3380CC4-5D6E-409C-BE32-E72D297353CC}">
              <c16:uniqueId val="{00000002-C553-4033-A3A7-63DEA502A177}"/>
            </c:ext>
          </c:extLst>
        </c:ser>
        <c:ser>
          <c:idx val="3"/>
          <c:order val="3"/>
          <c:tx>
            <c:strRef>
              <c:f>'Grafiki + dati'!$U$102</c:f>
              <c:strCache>
                <c:ptCount val="1"/>
                <c:pt idx="0">
                  <c:v>Drīzāk neatbalstu</c:v>
                </c:pt>
              </c:strCache>
            </c:strRef>
          </c:tx>
          <c:spPr>
            <a:solidFill>
              <a:srgbClr val="FFE699"/>
            </a:solidFill>
          </c:spPr>
          <c:invertIfNegative val="0"/>
          <c:dLbls>
            <c:spPr>
              <a:noFill/>
              <a:ln>
                <a:noFill/>
              </a:ln>
              <a:effectLst/>
            </c:spPr>
            <c:txPr>
              <a:bodyPr wrap="square" lIns="38100" tIns="19050" rIns="38100" bIns="19050" anchor="ctr">
                <a:spAutoFit/>
              </a:bodyPr>
              <a:lstStyle/>
              <a:p>
                <a:pPr>
                  <a:defRPr sz="8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dati'!$R$103:$R$145</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dati'!$U$103:$U$145</c:f>
              <c:numCache>
                <c:formatCode>General</c:formatCode>
                <c:ptCount val="43"/>
                <c:pt idx="0" formatCode="0">
                  <c:v>22.3</c:v>
                </c:pt>
                <c:pt idx="2" formatCode="0">
                  <c:v>19.600000000000001</c:v>
                </c:pt>
                <c:pt idx="3" formatCode="0">
                  <c:v>24.9</c:v>
                </c:pt>
                <c:pt idx="5" formatCode="0">
                  <c:v>32.200000000000003</c:v>
                </c:pt>
                <c:pt idx="6" formatCode="0">
                  <c:v>20.399999999999999</c:v>
                </c:pt>
                <c:pt idx="7" formatCode="0">
                  <c:v>15.8</c:v>
                </c:pt>
                <c:pt idx="8" formatCode="0">
                  <c:v>27</c:v>
                </c:pt>
                <c:pt idx="9" formatCode="0">
                  <c:v>17.8</c:v>
                </c:pt>
                <c:pt idx="10" formatCode="0">
                  <c:v>26.9</c:v>
                </c:pt>
                <c:pt idx="12" formatCode="0">
                  <c:v>22.2</c:v>
                </c:pt>
                <c:pt idx="13" formatCode="0">
                  <c:v>22.4</c:v>
                </c:pt>
                <c:pt idx="15" formatCode="0">
                  <c:v>24.1</c:v>
                </c:pt>
                <c:pt idx="16" formatCode="0">
                  <c:v>21.2</c:v>
                </c:pt>
                <c:pt idx="18" formatCode="0">
                  <c:v>22.2</c:v>
                </c:pt>
                <c:pt idx="19" formatCode="0">
                  <c:v>22.7</c:v>
                </c:pt>
                <c:pt idx="21" formatCode="0">
                  <c:v>27.1</c:v>
                </c:pt>
                <c:pt idx="22" formatCode="0">
                  <c:v>23.3</c:v>
                </c:pt>
                <c:pt idx="23" formatCode="0">
                  <c:v>23.7</c:v>
                </c:pt>
                <c:pt idx="24" formatCode="0">
                  <c:v>21.1</c:v>
                </c:pt>
                <c:pt idx="25" formatCode="0">
                  <c:v>21.9</c:v>
                </c:pt>
                <c:pt idx="27" formatCode="0">
                  <c:v>21.4</c:v>
                </c:pt>
                <c:pt idx="28" formatCode="0">
                  <c:v>22.3</c:v>
                </c:pt>
                <c:pt idx="29" formatCode="0">
                  <c:v>20.6</c:v>
                </c:pt>
                <c:pt idx="30" formatCode="0">
                  <c:v>28.1</c:v>
                </c:pt>
                <c:pt idx="31" formatCode="0">
                  <c:v>20.7</c:v>
                </c:pt>
                <c:pt idx="33" formatCode="0">
                  <c:v>21.4</c:v>
                </c:pt>
                <c:pt idx="34" formatCode="0">
                  <c:v>22.4</c:v>
                </c:pt>
                <c:pt idx="35" formatCode="0">
                  <c:v>23.7</c:v>
                </c:pt>
                <c:pt idx="37" formatCode="0">
                  <c:v>24.3</c:v>
                </c:pt>
                <c:pt idx="38" formatCode="0">
                  <c:v>24.1</c:v>
                </c:pt>
                <c:pt idx="39" formatCode="0">
                  <c:v>28.7</c:v>
                </c:pt>
                <c:pt idx="40" formatCode="0">
                  <c:v>25.1</c:v>
                </c:pt>
                <c:pt idx="41" formatCode="0">
                  <c:v>24.3</c:v>
                </c:pt>
                <c:pt idx="42" formatCode="0">
                  <c:v>12.2</c:v>
                </c:pt>
              </c:numCache>
            </c:numRef>
          </c:val>
          <c:extLst>
            <c:ext xmlns:c16="http://schemas.microsoft.com/office/drawing/2014/chart" uri="{C3380CC4-5D6E-409C-BE32-E72D297353CC}">
              <c16:uniqueId val="{00000003-C553-4033-A3A7-63DEA502A177}"/>
            </c:ext>
          </c:extLst>
        </c:ser>
        <c:ser>
          <c:idx val="4"/>
          <c:order val="4"/>
          <c:tx>
            <c:strRef>
              <c:f>'Grafiki + dati'!$V$102</c:f>
              <c:strCache>
                <c:ptCount val="1"/>
                <c:pt idx="0">
                  <c:v>Nemaz neatbalstu</c:v>
                </c:pt>
              </c:strCache>
            </c:strRef>
          </c:tx>
          <c:spPr>
            <a:solidFill>
              <a:srgbClr val="F4AF02"/>
            </a:solidFill>
          </c:spPr>
          <c:invertIfNegative val="0"/>
          <c:dLbls>
            <c:dLbl>
              <c:idx val="16"/>
              <c:layout>
                <c:manualLayout>
                  <c:x val="-2.971022799081696E-3"/>
                  <c:y val="1.312335958005249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553-4033-A3A7-63DEA502A177}"/>
                </c:ext>
              </c:extLst>
            </c:dLbl>
            <c:spPr>
              <a:noFill/>
              <a:ln>
                <a:noFill/>
              </a:ln>
              <a:effectLst/>
            </c:spPr>
            <c:txPr>
              <a:bodyPr wrap="square" lIns="38100" tIns="19050" rIns="38100" bIns="19050" anchor="ctr">
                <a:spAutoFit/>
              </a:bodyPr>
              <a:lstStyle/>
              <a:p>
                <a:pPr>
                  <a:defRPr sz="800" b="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dati'!$R$103:$R$145</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dati'!$V$103:$V$145</c:f>
              <c:numCache>
                <c:formatCode>General</c:formatCode>
                <c:ptCount val="43"/>
                <c:pt idx="0" formatCode="0">
                  <c:v>32.299999999999997</c:v>
                </c:pt>
                <c:pt idx="2" formatCode="0">
                  <c:v>41.3</c:v>
                </c:pt>
                <c:pt idx="3" formatCode="0">
                  <c:v>23.9</c:v>
                </c:pt>
                <c:pt idx="5" formatCode="0">
                  <c:v>19.7</c:v>
                </c:pt>
                <c:pt idx="6" formatCode="0">
                  <c:v>29</c:v>
                </c:pt>
                <c:pt idx="7" formatCode="0">
                  <c:v>27.1</c:v>
                </c:pt>
                <c:pt idx="8" formatCode="0">
                  <c:v>41.1</c:v>
                </c:pt>
                <c:pt idx="9" formatCode="0">
                  <c:v>39.1</c:v>
                </c:pt>
                <c:pt idx="10" formatCode="0">
                  <c:v>31.2</c:v>
                </c:pt>
                <c:pt idx="12" formatCode="0">
                  <c:v>22.1</c:v>
                </c:pt>
                <c:pt idx="13" formatCode="0">
                  <c:v>49.7</c:v>
                </c:pt>
                <c:pt idx="15" formatCode="0">
                  <c:v>35.6</c:v>
                </c:pt>
                <c:pt idx="16" formatCode="0">
                  <c:v>30.2</c:v>
                </c:pt>
                <c:pt idx="18" formatCode="0">
                  <c:v>33.1</c:v>
                </c:pt>
                <c:pt idx="19" formatCode="0">
                  <c:v>29.9</c:v>
                </c:pt>
                <c:pt idx="21" formatCode="0">
                  <c:v>31.2</c:v>
                </c:pt>
                <c:pt idx="22" formatCode="0">
                  <c:v>37.200000000000003</c:v>
                </c:pt>
                <c:pt idx="23" formatCode="0">
                  <c:v>32.9</c:v>
                </c:pt>
                <c:pt idx="24" formatCode="0">
                  <c:v>29.2</c:v>
                </c:pt>
                <c:pt idx="25" formatCode="0">
                  <c:v>27.5</c:v>
                </c:pt>
                <c:pt idx="27" formatCode="0">
                  <c:v>34.700000000000003</c:v>
                </c:pt>
                <c:pt idx="28" formatCode="0">
                  <c:v>28</c:v>
                </c:pt>
                <c:pt idx="29" formatCode="0">
                  <c:v>30.1</c:v>
                </c:pt>
                <c:pt idx="30" formatCode="0">
                  <c:v>27.4</c:v>
                </c:pt>
                <c:pt idx="31" formatCode="0">
                  <c:v>41.2</c:v>
                </c:pt>
                <c:pt idx="33" formatCode="0">
                  <c:v>34.700000000000003</c:v>
                </c:pt>
                <c:pt idx="34" formatCode="0">
                  <c:v>32.1</c:v>
                </c:pt>
                <c:pt idx="35" formatCode="0">
                  <c:v>29</c:v>
                </c:pt>
                <c:pt idx="37" formatCode="0">
                  <c:v>38.299999999999997</c:v>
                </c:pt>
                <c:pt idx="38" formatCode="0">
                  <c:v>35.1</c:v>
                </c:pt>
                <c:pt idx="39" formatCode="0">
                  <c:v>35.1</c:v>
                </c:pt>
                <c:pt idx="40" formatCode="0">
                  <c:v>44.7</c:v>
                </c:pt>
                <c:pt idx="41" formatCode="0">
                  <c:v>44.4</c:v>
                </c:pt>
                <c:pt idx="42" formatCode="0">
                  <c:v>11.6</c:v>
                </c:pt>
              </c:numCache>
            </c:numRef>
          </c:val>
          <c:extLst>
            <c:ext xmlns:c16="http://schemas.microsoft.com/office/drawing/2014/chart" uri="{C3380CC4-5D6E-409C-BE32-E72D297353CC}">
              <c16:uniqueId val="{00000005-C553-4033-A3A7-63DEA502A177}"/>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7577207585418393"/>
              <c:y val="0.9362257926828864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7F7F7F"/>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0.29115052475631042"/>
          <c:y val="0.12531637730753173"/>
          <c:w val="0.6313726849434026"/>
          <c:h val="3.5508171374121288E-2"/>
        </c:manualLayout>
      </c:layout>
      <c:overlay val="0"/>
      <c:spPr>
        <a:solidFill>
          <a:srgbClr val="FFFFFF"/>
        </a:solidFill>
        <a:ln w="3175">
          <a:solidFill>
            <a:sysClr val="window" lastClr="FFFFFF">
              <a:lumMod val="75000"/>
            </a:sysClr>
          </a:solid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292307750415115"/>
          <c:y val="0.24970422842164722"/>
          <c:w val="0.39792256525091196"/>
          <c:h val="0.69533677452727227"/>
        </c:manualLayout>
      </c:layout>
      <c:pieChart>
        <c:varyColors val="1"/>
        <c:ser>
          <c:idx val="0"/>
          <c:order val="0"/>
          <c:spPr>
            <a:ln>
              <a:noFill/>
            </a:ln>
          </c:spPr>
          <c:dPt>
            <c:idx val="0"/>
            <c:bubble3D val="0"/>
            <c:spPr>
              <a:solidFill>
                <a:srgbClr val="34557C"/>
              </a:solidFill>
              <a:ln w="19050">
                <a:noFill/>
              </a:ln>
              <a:effectLst/>
            </c:spPr>
            <c:extLst>
              <c:ext xmlns:c16="http://schemas.microsoft.com/office/drawing/2014/chart" uri="{C3380CC4-5D6E-409C-BE32-E72D297353CC}">
                <c16:uniqueId val="{00000001-E1B2-4BC5-9E3E-4515E9B40E75}"/>
              </c:ext>
            </c:extLst>
          </c:dPt>
          <c:dPt>
            <c:idx val="1"/>
            <c:bubble3D val="0"/>
            <c:spPr>
              <a:solidFill>
                <a:srgbClr val="BDD7EE"/>
              </a:solidFill>
              <a:ln w="19050">
                <a:noFill/>
              </a:ln>
              <a:effectLst/>
            </c:spPr>
            <c:extLst>
              <c:ext xmlns:c16="http://schemas.microsoft.com/office/drawing/2014/chart" uri="{C3380CC4-5D6E-409C-BE32-E72D297353CC}">
                <c16:uniqueId val="{00000003-E1B2-4BC5-9E3E-4515E9B40E75}"/>
              </c:ext>
            </c:extLst>
          </c:dPt>
          <c:dPt>
            <c:idx val="2"/>
            <c:bubble3D val="0"/>
            <c:spPr>
              <a:solidFill>
                <a:srgbClr val="E97B7B"/>
              </a:solidFill>
              <a:ln w="19050">
                <a:noFill/>
              </a:ln>
              <a:effectLst/>
            </c:spPr>
            <c:extLst>
              <c:ext xmlns:c16="http://schemas.microsoft.com/office/drawing/2014/chart" uri="{C3380CC4-5D6E-409C-BE32-E72D297353CC}">
                <c16:uniqueId val="{00000005-E1B2-4BC5-9E3E-4515E9B40E75}"/>
              </c:ext>
            </c:extLst>
          </c:dPt>
          <c:dPt>
            <c:idx val="3"/>
            <c:bubble3D val="0"/>
            <c:spPr>
              <a:solidFill>
                <a:srgbClr val="AE1202"/>
              </a:solidFill>
              <a:ln w="19050">
                <a:noFill/>
              </a:ln>
              <a:effectLst/>
            </c:spPr>
            <c:extLst>
              <c:ext xmlns:c16="http://schemas.microsoft.com/office/drawing/2014/chart" uri="{C3380CC4-5D6E-409C-BE32-E72D297353CC}">
                <c16:uniqueId val="{00000007-E1B2-4BC5-9E3E-4515E9B40E75}"/>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E1B2-4BC5-9E3E-4515E9B40E75}"/>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E1B2-4BC5-9E3E-4515E9B40E75}"/>
              </c:ext>
            </c:extLst>
          </c:dPt>
          <c:dLbls>
            <c:dLbl>
              <c:idx val="0"/>
              <c:layout>
                <c:manualLayout>
                  <c:x val="-3.451784222883509E-2"/>
                  <c:y val="-6.977296741205701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1B2-4BC5-9E3E-4515E9B40E75}"/>
                </c:ext>
              </c:extLst>
            </c:dLbl>
            <c:dLbl>
              <c:idx val="1"/>
              <c:layout>
                <c:manualLayout>
                  <c:x val="3.6559065159084081E-2"/>
                  <c:y val="6.062067302724293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1B2-4BC5-9E3E-4515E9B40E75}"/>
                </c:ext>
              </c:extLst>
            </c:dLbl>
            <c:dLbl>
              <c:idx val="2"/>
              <c:layout>
                <c:manualLayout>
                  <c:x val="9.6177316104625334E-4"/>
                  <c:y val="2.6129671563084006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1044463109032511"/>
                      <c:h val="0.14295522893523394"/>
                    </c:manualLayout>
                  </c15:layout>
                </c:ext>
                <c:ext xmlns:c16="http://schemas.microsoft.com/office/drawing/2014/chart" uri="{C3380CC4-5D6E-409C-BE32-E72D297353CC}">
                  <c16:uniqueId val="{00000005-E1B2-4BC5-9E3E-4515E9B40E75}"/>
                </c:ext>
              </c:extLst>
            </c:dLbl>
            <c:dLbl>
              <c:idx val="3"/>
              <c:layout>
                <c:manualLayout>
                  <c:x val="2.0283516823859954E-2"/>
                  <c:y val="4.875548390010869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344148958520707"/>
                      <c:h val="0.13553975643243873"/>
                    </c:manualLayout>
                  </c15:layout>
                </c:ext>
                <c:ext xmlns:c16="http://schemas.microsoft.com/office/drawing/2014/chart" uri="{C3380CC4-5D6E-409C-BE32-E72D297353CC}">
                  <c16:uniqueId val="{00000007-E1B2-4BC5-9E3E-4515E9B40E75}"/>
                </c:ext>
              </c:extLst>
            </c:dLbl>
            <c:dLbl>
              <c:idx val="4"/>
              <c:layout>
                <c:manualLayout>
                  <c:x val="4.1865607411950279E-2"/>
                  <c:y val="-1.234193343069655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E1B2-4BC5-9E3E-4515E9B40E75}"/>
                </c:ext>
              </c:extLst>
            </c:dLbl>
            <c:dLbl>
              <c:idx val="5"/>
              <c:layout>
                <c:manualLayout>
                  <c:x val="6.5696163005488944E-2"/>
                  <c:y val="-2.682763812853776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E1B2-4BC5-9E3E-4515E9B40E75}"/>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dati'!$R$154:$R$158</c:f>
              <c:strCache>
                <c:ptCount val="5"/>
                <c:pt idx="0">
                  <c:v>Pilnībā atbalstītu</c:v>
                </c:pt>
                <c:pt idx="1">
                  <c:v>Drīzāk atbalstītu</c:v>
                </c:pt>
                <c:pt idx="2">
                  <c:v>Drīzāk neatbalstītu</c:v>
                </c:pt>
                <c:pt idx="3">
                  <c:v>Nemaz neatbalstītu</c:v>
                </c:pt>
                <c:pt idx="4">
                  <c:v>Grūti pateikt</c:v>
                </c:pt>
              </c:strCache>
            </c:strRef>
          </c:cat>
          <c:val>
            <c:numRef>
              <c:f>'Grafiki + dati'!$S$154:$S$158</c:f>
              <c:numCache>
                <c:formatCode>General</c:formatCode>
                <c:ptCount val="5"/>
                <c:pt idx="0">
                  <c:v>33.6</c:v>
                </c:pt>
                <c:pt idx="1">
                  <c:v>34.6</c:v>
                </c:pt>
                <c:pt idx="2">
                  <c:v>14.4</c:v>
                </c:pt>
                <c:pt idx="3">
                  <c:v>8.4</c:v>
                </c:pt>
                <c:pt idx="4">
                  <c:v>9</c:v>
                </c:pt>
              </c:numCache>
            </c:numRef>
          </c:val>
          <c:extLst>
            <c:ext xmlns:c16="http://schemas.microsoft.com/office/drawing/2014/chart" uri="{C3380CC4-5D6E-409C-BE32-E72D297353CC}">
              <c16:uniqueId val="{0000000C-E1B2-4BC5-9E3E-4515E9B40E7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119895247993329"/>
          <c:y val="0.19625858069734778"/>
          <c:w val="0.72091763697323075"/>
          <c:h val="0.72932598791269188"/>
        </c:manualLayout>
      </c:layout>
      <c:barChart>
        <c:barDir val="bar"/>
        <c:grouping val="stacked"/>
        <c:varyColors val="0"/>
        <c:ser>
          <c:idx val="0"/>
          <c:order val="0"/>
          <c:tx>
            <c:strRef>
              <c:f>'Grafiki + dati'!$S$169</c:f>
              <c:strCache>
                <c:ptCount val="1"/>
                <c:pt idx="0">
                  <c:v>Pilnībā atbalstītu</c:v>
                </c:pt>
              </c:strCache>
            </c:strRef>
          </c:tx>
          <c:spPr>
            <a:solidFill>
              <a:srgbClr val="34557C"/>
            </a:solidFill>
            <a:ln w="25400">
              <a:noFill/>
            </a:ln>
          </c:spPr>
          <c:invertIfNegative val="0"/>
          <c:dLbls>
            <c:spPr>
              <a:noFill/>
              <a:ln>
                <a:noFill/>
              </a:ln>
              <a:effectLst/>
            </c:spPr>
            <c:txPr>
              <a:bodyPr wrap="square" lIns="38100" tIns="19050" rIns="38100" bIns="19050" anchor="ctr">
                <a:spAutoFit/>
              </a:bodyPr>
              <a:lstStyle/>
              <a:p>
                <a:pPr>
                  <a:defRPr sz="8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dati'!$R$170:$R$212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dati'!$S$170:$S$212</c:f>
              <c:numCache>
                <c:formatCode>General</c:formatCode>
                <c:ptCount val="43"/>
                <c:pt idx="0" formatCode="0">
                  <c:v>33.6</c:v>
                </c:pt>
                <c:pt idx="2" formatCode="0">
                  <c:v>40</c:v>
                </c:pt>
                <c:pt idx="3" formatCode="0">
                  <c:v>27.6</c:v>
                </c:pt>
                <c:pt idx="5" formatCode="0">
                  <c:v>22</c:v>
                </c:pt>
                <c:pt idx="6" formatCode="0">
                  <c:v>29</c:v>
                </c:pt>
                <c:pt idx="7" formatCode="0">
                  <c:v>27.6</c:v>
                </c:pt>
                <c:pt idx="8" formatCode="0">
                  <c:v>40.9</c:v>
                </c:pt>
                <c:pt idx="9" formatCode="0">
                  <c:v>40.299999999999997</c:v>
                </c:pt>
                <c:pt idx="10" formatCode="0">
                  <c:v>36.5</c:v>
                </c:pt>
                <c:pt idx="12" formatCode="0">
                  <c:v>25.5</c:v>
                </c:pt>
                <c:pt idx="13" formatCode="0">
                  <c:v>47.3</c:v>
                </c:pt>
                <c:pt idx="15" formatCode="0">
                  <c:v>39.6</c:v>
                </c:pt>
                <c:pt idx="16" formatCode="0">
                  <c:v>29.8</c:v>
                </c:pt>
                <c:pt idx="18" formatCode="0">
                  <c:v>31.8</c:v>
                </c:pt>
                <c:pt idx="19" formatCode="0">
                  <c:v>38.4</c:v>
                </c:pt>
                <c:pt idx="21" formatCode="0">
                  <c:v>41.8</c:v>
                </c:pt>
                <c:pt idx="22" formatCode="0">
                  <c:v>37.299999999999997</c:v>
                </c:pt>
                <c:pt idx="23" formatCode="0">
                  <c:v>37.700000000000003</c:v>
                </c:pt>
                <c:pt idx="24" formatCode="0">
                  <c:v>28.4</c:v>
                </c:pt>
                <c:pt idx="25" formatCode="0">
                  <c:v>28.4</c:v>
                </c:pt>
                <c:pt idx="27" formatCode="0">
                  <c:v>31</c:v>
                </c:pt>
                <c:pt idx="28" formatCode="0">
                  <c:v>30.9</c:v>
                </c:pt>
                <c:pt idx="29" formatCode="0">
                  <c:v>35.9</c:v>
                </c:pt>
                <c:pt idx="30" formatCode="0">
                  <c:v>31.3</c:v>
                </c:pt>
                <c:pt idx="31" formatCode="0">
                  <c:v>44.7</c:v>
                </c:pt>
                <c:pt idx="33" formatCode="0">
                  <c:v>31</c:v>
                </c:pt>
                <c:pt idx="34" formatCode="0">
                  <c:v>35.200000000000003</c:v>
                </c:pt>
                <c:pt idx="35" formatCode="0">
                  <c:v>34.200000000000003</c:v>
                </c:pt>
                <c:pt idx="37" formatCode="0">
                  <c:v>36.6</c:v>
                </c:pt>
                <c:pt idx="38" formatCode="0">
                  <c:v>33.6</c:v>
                </c:pt>
                <c:pt idx="39" formatCode="0">
                  <c:v>35.299999999999997</c:v>
                </c:pt>
                <c:pt idx="40" formatCode="0">
                  <c:v>42.7</c:v>
                </c:pt>
                <c:pt idx="41" formatCode="0">
                  <c:v>44.6</c:v>
                </c:pt>
                <c:pt idx="42" formatCode="0">
                  <c:v>19.8</c:v>
                </c:pt>
              </c:numCache>
            </c:numRef>
          </c:val>
          <c:extLst>
            <c:ext xmlns:c16="http://schemas.microsoft.com/office/drawing/2014/chart" uri="{C3380CC4-5D6E-409C-BE32-E72D297353CC}">
              <c16:uniqueId val="{00000000-F465-4F96-8E75-53E09D69385E}"/>
            </c:ext>
          </c:extLst>
        </c:ser>
        <c:ser>
          <c:idx val="2"/>
          <c:order val="1"/>
          <c:tx>
            <c:strRef>
              <c:f>'Grafiki + dati'!$T$169</c:f>
              <c:strCache>
                <c:ptCount val="1"/>
                <c:pt idx="0">
                  <c:v>Drīzāk atbalstītu</c:v>
                </c:pt>
              </c:strCache>
            </c:strRef>
          </c:tx>
          <c:spPr>
            <a:solidFill>
              <a:srgbClr val="BDD7EE"/>
            </a:solidFill>
            <a:ln w="25400">
              <a:noFill/>
            </a:ln>
          </c:spPr>
          <c:invertIfNegative val="0"/>
          <c:dLbls>
            <c:spPr>
              <a:noFill/>
              <a:ln>
                <a:noFill/>
              </a:ln>
              <a:effectLst/>
            </c:spPr>
            <c:txPr>
              <a:bodyPr wrap="square" lIns="38100" tIns="19050" rIns="38100" bIns="19050" anchor="ctr">
                <a:spAutoFit/>
              </a:bodyPr>
              <a:lstStyle/>
              <a:p>
                <a:pPr>
                  <a:defRPr sz="8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dati'!$R$170:$R$212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dati'!$T$170:$T$212</c:f>
              <c:numCache>
                <c:formatCode>General</c:formatCode>
                <c:ptCount val="43"/>
                <c:pt idx="0" formatCode="0">
                  <c:v>34.6</c:v>
                </c:pt>
                <c:pt idx="2" formatCode="0">
                  <c:v>29.1</c:v>
                </c:pt>
                <c:pt idx="3" formatCode="0">
                  <c:v>39.799999999999997</c:v>
                </c:pt>
                <c:pt idx="5" formatCode="0">
                  <c:v>37.9</c:v>
                </c:pt>
                <c:pt idx="6" formatCode="0">
                  <c:v>40</c:v>
                </c:pt>
                <c:pt idx="7" formatCode="0">
                  <c:v>35</c:v>
                </c:pt>
                <c:pt idx="8" formatCode="0">
                  <c:v>34.799999999999997</c:v>
                </c:pt>
                <c:pt idx="9" formatCode="0">
                  <c:v>25.4</c:v>
                </c:pt>
                <c:pt idx="10" formatCode="0">
                  <c:v>35.6</c:v>
                </c:pt>
                <c:pt idx="12" formatCode="0">
                  <c:v>37.1</c:v>
                </c:pt>
                <c:pt idx="13" formatCode="0">
                  <c:v>30.8</c:v>
                </c:pt>
                <c:pt idx="15" formatCode="0">
                  <c:v>32.1</c:v>
                </c:pt>
                <c:pt idx="16" formatCode="0">
                  <c:v>36.200000000000003</c:v>
                </c:pt>
                <c:pt idx="18" formatCode="0">
                  <c:v>35.4</c:v>
                </c:pt>
                <c:pt idx="19" formatCode="0">
                  <c:v>32.5</c:v>
                </c:pt>
                <c:pt idx="21" formatCode="0">
                  <c:v>31.7</c:v>
                </c:pt>
                <c:pt idx="22" formatCode="0">
                  <c:v>31.5</c:v>
                </c:pt>
                <c:pt idx="23" formatCode="0">
                  <c:v>37.4</c:v>
                </c:pt>
                <c:pt idx="24" formatCode="0">
                  <c:v>37.4</c:v>
                </c:pt>
                <c:pt idx="25" formatCode="0">
                  <c:v>29.9</c:v>
                </c:pt>
                <c:pt idx="27" formatCode="0">
                  <c:v>37.9</c:v>
                </c:pt>
                <c:pt idx="28" formatCode="0">
                  <c:v>34.299999999999997</c:v>
                </c:pt>
                <c:pt idx="29" formatCode="0">
                  <c:v>32</c:v>
                </c:pt>
                <c:pt idx="30" formatCode="0">
                  <c:v>37.299999999999997</c:v>
                </c:pt>
                <c:pt idx="31" formatCode="0">
                  <c:v>27.3</c:v>
                </c:pt>
                <c:pt idx="33" formatCode="0">
                  <c:v>37.9</c:v>
                </c:pt>
                <c:pt idx="34" formatCode="0">
                  <c:v>32.4</c:v>
                </c:pt>
                <c:pt idx="35" formatCode="0">
                  <c:v>34.200000000000003</c:v>
                </c:pt>
                <c:pt idx="37" formatCode="0">
                  <c:v>35.799999999999997</c:v>
                </c:pt>
                <c:pt idx="38" formatCode="0">
                  <c:v>37.6</c:v>
                </c:pt>
                <c:pt idx="39" formatCode="0">
                  <c:v>39</c:v>
                </c:pt>
                <c:pt idx="40" formatCode="0">
                  <c:v>33.9</c:v>
                </c:pt>
                <c:pt idx="41" formatCode="0">
                  <c:v>31.2</c:v>
                </c:pt>
                <c:pt idx="42" formatCode="0">
                  <c:v>29.5</c:v>
                </c:pt>
              </c:numCache>
            </c:numRef>
          </c:val>
          <c:extLst>
            <c:ext xmlns:c16="http://schemas.microsoft.com/office/drawing/2014/chart" uri="{C3380CC4-5D6E-409C-BE32-E72D297353CC}">
              <c16:uniqueId val="{00000001-F465-4F96-8E75-53E09D69385E}"/>
            </c:ext>
          </c:extLst>
        </c:ser>
        <c:ser>
          <c:idx val="1"/>
          <c:order val="2"/>
          <c:tx>
            <c:strRef>
              <c:f>'Grafiki + dati'!$W$169</c:f>
              <c:strCache>
                <c:ptCount val="1"/>
                <c:pt idx="0">
                  <c:v>Grūti pateikt</c:v>
                </c:pt>
              </c:strCache>
            </c:strRef>
          </c:tx>
          <c:spPr>
            <a:solidFill>
              <a:sysClr val="window" lastClr="FFFFFF">
                <a:lumMod val="75000"/>
              </a:sysClr>
            </a:solidFill>
            <a:ln w="25400">
              <a:noFill/>
            </a:ln>
          </c:spPr>
          <c:invertIfNegative val="0"/>
          <c:dLbls>
            <c:spPr>
              <a:noFill/>
              <a:ln>
                <a:noFill/>
              </a:ln>
              <a:effectLst/>
            </c:spPr>
            <c:txPr>
              <a:bodyPr wrap="square" lIns="38100" tIns="19050" rIns="38100" bIns="19050" anchor="ctr">
                <a:spAutoFit/>
              </a:bodyPr>
              <a:lstStyle/>
              <a:p>
                <a:pPr>
                  <a:defRPr sz="8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dati'!$R$170:$R$212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dati'!$W$170:$W$212</c:f>
              <c:numCache>
                <c:formatCode>General</c:formatCode>
                <c:ptCount val="43"/>
                <c:pt idx="0" formatCode="0">
                  <c:v>9</c:v>
                </c:pt>
                <c:pt idx="2" formatCode="0">
                  <c:v>6.4</c:v>
                </c:pt>
                <c:pt idx="3" formatCode="0">
                  <c:v>11.4</c:v>
                </c:pt>
                <c:pt idx="5" formatCode="0">
                  <c:v>15.3</c:v>
                </c:pt>
                <c:pt idx="6" formatCode="0">
                  <c:v>5.9</c:v>
                </c:pt>
                <c:pt idx="7" formatCode="0">
                  <c:v>10.8</c:v>
                </c:pt>
                <c:pt idx="8" formatCode="0">
                  <c:v>5.9</c:v>
                </c:pt>
                <c:pt idx="9" formatCode="0">
                  <c:v>11.4</c:v>
                </c:pt>
                <c:pt idx="10" formatCode="0">
                  <c:v>8.6</c:v>
                </c:pt>
                <c:pt idx="12" formatCode="0">
                  <c:v>9.4</c:v>
                </c:pt>
                <c:pt idx="13" formatCode="0">
                  <c:v>8.5</c:v>
                </c:pt>
                <c:pt idx="15" formatCode="0">
                  <c:v>11.2</c:v>
                </c:pt>
                <c:pt idx="16" formatCode="0">
                  <c:v>7.7</c:v>
                </c:pt>
                <c:pt idx="18" formatCode="0">
                  <c:v>8.1</c:v>
                </c:pt>
                <c:pt idx="19" formatCode="0">
                  <c:v>11.7</c:v>
                </c:pt>
                <c:pt idx="21" formatCode="0">
                  <c:v>8.1</c:v>
                </c:pt>
                <c:pt idx="22" formatCode="0">
                  <c:v>11.3</c:v>
                </c:pt>
                <c:pt idx="23" formatCode="0">
                  <c:v>5.4</c:v>
                </c:pt>
                <c:pt idx="24" formatCode="0">
                  <c:v>8.9</c:v>
                </c:pt>
                <c:pt idx="25" formatCode="0">
                  <c:v>7.7</c:v>
                </c:pt>
                <c:pt idx="27" formatCode="0">
                  <c:v>7.2</c:v>
                </c:pt>
                <c:pt idx="28" formatCode="0">
                  <c:v>8.5</c:v>
                </c:pt>
                <c:pt idx="29" formatCode="0">
                  <c:v>7.4</c:v>
                </c:pt>
                <c:pt idx="30" formatCode="0">
                  <c:v>12.8</c:v>
                </c:pt>
                <c:pt idx="31" formatCode="0">
                  <c:v>12.1</c:v>
                </c:pt>
                <c:pt idx="33" formatCode="0">
                  <c:v>7.2</c:v>
                </c:pt>
                <c:pt idx="34" formatCode="0">
                  <c:v>10</c:v>
                </c:pt>
                <c:pt idx="35" formatCode="0">
                  <c:v>9.9</c:v>
                </c:pt>
                <c:pt idx="37" formatCode="0">
                  <c:v>7.9</c:v>
                </c:pt>
                <c:pt idx="38" formatCode="0">
                  <c:v>6.8</c:v>
                </c:pt>
                <c:pt idx="39" formatCode="0">
                  <c:v>7</c:v>
                </c:pt>
                <c:pt idx="40" formatCode="0">
                  <c:v>7.5</c:v>
                </c:pt>
                <c:pt idx="41" formatCode="0">
                  <c:v>3.7</c:v>
                </c:pt>
                <c:pt idx="42" formatCode="0">
                  <c:v>16.5</c:v>
                </c:pt>
              </c:numCache>
            </c:numRef>
          </c:val>
          <c:extLst>
            <c:ext xmlns:c16="http://schemas.microsoft.com/office/drawing/2014/chart" uri="{C3380CC4-5D6E-409C-BE32-E72D297353CC}">
              <c16:uniqueId val="{00000002-F465-4F96-8E75-53E09D69385E}"/>
            </c:ext>
          </c:extLst>
        </c:ser>
        <c:ser>
          <c:idx val="3"/>
          <c:order val="3"/>
          <c:tx>
            <c:strRef>
              <c:f>'Grafiki + dati'!$U$169</c:f>
              <c:strCache>
                <c:ptCount val="1"/>
                <c:pt idx="0">
                  <c:v>Drīzāk neatbalstītu</c:v>
                </c:pt>
              </c:strCache>
            </c:strRef>
          </c:tx>
          <c:spPr>
            <a:solidFill>
              <a:srgbClr val="E97B7B"/>
            </a:solidFill>
          </c:spPr>
          <c:invertIfNegative val="0"/>
          <c:dLbls>
            <c:spPr>
              <a:noFill/>
              <a:ln>
                <a:noFill/>
              </a:ln>
              <a:effectLst/>
            </c:spPr>
            <c:txPr>
              <a:bodyPr wrap="square" lIns="38100" tIns="19050" rIns="38100" bIns="19050" anchor="ctr">
                <a:spAutoFit/>
              </a:bodyPr>
              <a:lstStyle/>
              <a:p>
                <a:pPr>
                  <a:defRPr sz="8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dati'!$R$170:$R$212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dati'!$U$170:$U$212</c:f>
              <c:numCache>
                <c:formatCode>General</c:formatCode>
                <c:ptCount val="43"/>
                <c:pt idx="0" formatCode="0">
                  <c:v>14.4</c:v>
                </c:pt>
                <c:pt idx="2" formatCode="0">
                  <c:v>14.2</c:v>
                </c:pt>
                <c:pt idx="3" formatCode="0">
                  <c:v>14.6</c:v>
                </c:pt>
                <c:pt idx="5" formatCode="0">
                  <c:v>16.100000000000001</c:v>
                </c:pt>
                <c:pt idx="6" formatCode="0">
                  <c:v>15.4</c:v>
                </c:pt>
                <c:pt idx="7" formatCode="0">
                  <c:v>17.2</c:v>
                </c:pt>
                <c:pt idx="8" formatCode="0">
                  <c:v>11.5</c:v>
                </c:pt>
                <c:pt idx="9" formatCode="0">
                  <c:v>15.8</c:v>
                </c:pt>
                <c:pt idx="10" formatCode="0">
                  <c:v>11.1</c:v>
                </c:pt>
                <c:pt idx="12" formatCode="0">
                  <c:v>18.399999999999999</c:v>
                </c:pt>
                <c:pt idx="13" formatCode="0">
                  <c:v>7.5</c:v>
                </c:pt>
                <c:pt idx="15" formatCode="0">
                  <c:v>10.4</c:v>
                </c:pt>
                <c:pt idx="16" formatCode="0">
                  <c:v>16.899999999999999</c:v>
                </c:pt>
                <c:pt idx="18" formatCode="0">
                  <c:v>16.100000000000001</c:v>
                </c:pt>
                <c:pt idx="19" formatCode="0">
                  <c:v>9.6999999999999993</c:v>
                </c:pt>
                <c:pt idx="21" formatCode="0">
                  <c:v>8.4</c:v>
                </c:pt>
                <c:pt idx="22" formatCode="0">
                  <c:v>12.3</c:v>
                </c:pt>
                <c:pt idx="23" formatCode="0">
                  <c:v>14.6</c:v>
                </c:pt>
                <c:pt idx="24" formatCode="0">
                  <c:v>18.600000000000001</c:v>
                </c:pt>
                <c:pt idx="25" formatCode="0">
                  <c:v>23.1</c:v>
                </c:pt>
                <c:pt idx="27" formatCode="0">
                  <c:v>15.6</c:v>
                </c:pt>
                <c:pt idx="28" formatCode="0">
                  <c:v>16.399999999999999</c:v>
                </c:pt>
                <c:pt idx="29" formatCode="0">
                  <c:v>16.600000000000001</c:v>
                </c:pt>
                <c:pt idx="30" formatCode="0">
                  <c:v>10.7</c:v>
                </c:pt>
                <c:pt idx="31" formatCode="0">
                  <c:v>9.6</c:v>
                </c:pt>
                <c:pt idx="33" formatCode="0">
                  <c:v>15.6</c:v>
                </c:pt>
                <c:pt idx="34" formatCode="0">
                  <c:v>14.6</c:v>
                </c:pt>
                <c:pt idx="35" formatCode="0">
                  <c:v>12.3</c:v>
                </c:pt>
                <c:pt idx="37" formatCode="0">
                  <c:v>11.9</c:v>
                </c:pt>
                <c:pt idx="38" formatCode="0">
                  <c:v>15.1</c:v>
                </c:pt>
                <c:pt idx="39" formatCode="0">
                  <c:v>11.8</c:v>
                </c:pt>
                <c:pt idx="40" formatCode="0">
                  <c:v>9.9</c:v>
                </c:pt>
                <c:pt idx="41" formatCode="0">
                  <c:v>12.7</c:v>
                </c:pt>
                <c:pt idx="42" formatCode="0">
                  <c:v>19.7</c:v>
                </c:pt>
              </c:numCache>
            </c:numRef>
          </c:val>
          <c:extLst>
            <c:ext xmlns:c16="http://schemas.microsoft.com/office/drawing/2014/chart" uri="{C3380CC4-5D6E-409C-BE32-E72D297353CC}">
              <c16:uniqueId val="{00000003-F465-4F96-8E75-53E09D69385E}"/>
            </c:ext>
          </c:extLst>
        </c:ser>
        <c:ser>
          <c:idx val="4"/>
          <c:order val="4"/>
          <c:tx>
            <c:strRef>
              <c:f>'Grafiki + dati'!$V$169</c:f>
              <c:strCache>
                <c:ptCount val="1"/>
                <c:pt idx="0">
                  <c:v>Nemaz neatbalstītu</c:v>
                </c:pt>
              </c:strCache>
            </c:strRef>
          </c:tx>
          <c:spPr>
            <a:solidFill>
              <a:srgbClr val="AE1202"/>
            </a:solidFill>
          </c:spPr>
          <c:invertIfNegative val="0"/>
          <c:dLbls>
            <c:dLbl>
              <c:idx val="17"/>
              <c:layout>
                <c:manualLayout>
                  <c:x val="-2.971022799081696E-3"/>
                  <c:y val="1.312335958005249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65-4F96-8E75-53E09D69385E}"/>
                </c:ext>
              </c:extLst>
            </c:dLbl>
            <c:spPr>
              <a:noFill/>
              <a:ln>
                <a:noFill/>
              </a:ln>
              <a:effectLst/>
            </c:spPr>
            <c:txPr>
              <a:bodyPr wrap="square" lIns="38100" tIns="19050" rIns="38100" bIns="19050" anchor="ctr">
                <a:spAutoFit/>
              </a:bodyPr>
              <a:lstStyle/>
              <a:p>
                <a:pPr>
                  <a:defRPr sz="800" b="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dati'!$R$170:$R$212</c:f>
              <c:strCache>
                <c:ptCount val="43"/>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Strādā</c:v>
                </c:pt>
                <c:pt idx="19">
                  <c:v>Nestrādā</c:v>
                </c:pt>
                <c:pt idx="21">
                  <c:v>Zemi</c:v>
                </c:pt>
                <c:pt idx="22">
                  <c:v>Vidēji zemi</c:v>
                </c:pt>
                <c:pt idx="23">
                  <c:v>Vidēji</c:v>
                </c:pt>
                <c:pt idx="24">
                  <c:v>Vidēji augsti</c:v>
                </c:pt>
                <c:pt idx="25">
                  <c:v>Augsti</c:v>
                </c:pt>
                <c:pt idx="27">
                  <c:v> Rīga</c:v>
                </c:pt>
                <c:pt idx="28">
                  <c:v> Vidzeme</c:v>
                </c:pt>
                <c:pt idx="29">
                  <c:v> Kurzeme</c:v>
                </c:pt>
                <c:pt idx="30">
                  <c:v> Zemgale</c:v>
                </c:pt>
                <c:pt idx="31">
                  <c:v> Latgale</c:v>
                </c:pt>
                <c:pt idx="33">
                  <c:v> Rīga</c:v>
                </c:pt>
                <c:pt idx="34">
                  <c:v> Cita pilsēta</c:v>
                </c:pt>
                <c:pt idx="35">
                  <c:v> Lauki</c:v>
                </c:pt>
                <c:pt idx="37">
                  <c:v>Alus</c:v>
                </c:pt>
                <c:pt idx="38">
                  <c:v>Vīns</c:v>
                </c:pt>
                <c:pt idx="39">
                  <c:v>Dzirkstošais vīns</c:v>
                </c:pt>
                <c:pt idx="40">
                  <c:v>Stiprie alkoholiskie dzērieni</c:v>
                </c:pt>
                <c:pt idx="41">
                  <c:v>Cita veida alkoholiskie dzērieni</c:v>
                </c:pt>
                <c:pt idx="42">
                  <c:v>Nav pircis/-kusi</c:v>
                </c:pt>
              </c:strCache>
            </c:strRef>
          </c:cat>
          <c:val>
            <c:numRef>
              <c:f>'Grafiki + dati'!$V$170:$V$212</c:f>
              <c:numCache>
                <c:formatCode>General</c:formatCode>
                <c:ptCount val="43"/>
                <c:pt idx="0" formatCode="0">
                  <c:v>8.4</c:v>
                </c:pt>
                <c:pt idx="2" formatCode="0">
                  <c:v>10.3</c:v>
                </c:pt>
                <c:pt idx="3" formatCode="0">
                  <c:v>6.5</c:v>
                </c:pt>
                <c:pt idx="5" formatCode="0">
                  <c:v>8.8000000000000007</c:v>
                </c:pt>
                <c:pt idx="6" formatCode="0">
                  <c:v>9.6999999999999993</c:v>
                </c:pt>
                <c:pt idx="7" formatCode="0">
                  <c:v>9.4</c:v>
                </c:pt>
                <c:pt idx="8" formatCode="0">
                  <c:v>6.9</c:v>
                </c:pt>
                <c:pt idx="9" formatCode="0">
                  <c:v>7.1</c:v>
                </c:pt>
                <c:pt idx="10" formatCode="0">
                  <c:v>8.1999999999999993</c:v>
                </c:pt>
                <c:pt idx="12" formatCode="0">
                  <c:v>9.6</c:v>
                </c:pt>
                <c:pt idx="13" formatCode="0">
                  <c:v>5.9</c:v>
                </c:pt>
                <c:pt idx="15" formatCode="0">
                  <c:v>6.6</c:v>
                </c:pt>
                <c:pt idx="16" formatCode="0">
                  <c:v>9.4</c:v>
                </c:pt>
                <c:pt idx="18" formatCode="0">
                  <c:v>8.6</c:v>
                </c:pt>
                <c:pt idx="19" formatCode="0">
                  <c:v>7.7</c:v>
                </c:pt>
                <c:pt idx="21" formatCode="0">
                  <c:v>10</c:v>
                </c:pt>
                <c:pt idx="22" formatCode="0">
                  <c:v>7.7</c:v>
                </c:pt>
                <c:pt idx="23" formatCode="0">
                  <c:v>5</c:v>
                </c:pt>
                <c:pt idx="24" formatCode="0">
                  <c:v>6.7</c:v>
                </c:pt>
                <c:pt idx="25" formatCode="0">
                  <c:v>11</c:v>
                </c:pt>
                <c:pt idx="27" formatCode="0">
                  <c:v>8.3000000000000007</c:v>
                </c:pt>
                <c:pt idx="28" formatCode="0">
                  <c:v>9.8000000000000007</c:v>
                </c:pt>
                <c:pt idx="29" formatCode="0">
                  <c:v>8.1</c:v>
                </c:pt>
                <c:pt idx="30" formatCode="0">
                  <c:v>7.9</c:v>
                </c:pt>
                <c:pt idx="31" formatCode="0">
                  <c:v>6.3</c:v>
                </c:pt>
                <c:pt idx="33" formatCode="0">
                  <c:v>8.3000000000000007</c:v>
                </c:pt>
                <c:pt idx="34" formatCode="0">
                  <c:v>7.8</c:v>
                </c:pt>
                <c:pt idx="35" formatCode="0">
                  <c:v>9.5</c:v>
                </c:pt>
                <c:pt idx="37" formatCode="0">
                  <c:v>7.8</c:v>
                </c:pt>
                <c:pt idx="38" formatCode="0">
                  <c:v>6.9</c:v>
                </c:pt>
                <c:pt idx="39" formatCode="0">
                  <c:v>6.9</c:v>
                </c:pt>
                <c:pt idx="40" formatCode="0">
                  <c:v>6.1</c:v>
                </c:pt>
                <c:pt idx="41" formatCode="0">
                  <c:v>7.8</c:v>
                </c:pt>
                <c:pt idx="42" formatCode="0">
                  <c:v>14.5</c:v>
                </c:pt>
              </c:numCache>
            </c:numRef>
          </c:val>
          <c:extLst>
            <c:ext xmlns:c16="http://schemas.microsoft.com/office/drawing/2014/chart" uri="{C3380CC4-5D6E-409C-BE32-E72D297353CC}">
              <c16:uniqueId val="{00000005-F465-4F96-8E75-53E09D69385E}"/>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663912816267088"/>
              <c:y val="0.9319973507747118"/>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7F7F7F"/>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0.29709477590468975"/>
          <c:y val="0.1515815579619828"/>
          <c:w val="0.62982543289471371"/>
          <c:h val="3.7872530989953274E-2"/>
        </c:manualLayout>
      </c:layout>
      <c:overlay val="0"/>
      <c:spPr>
        <a:solidFill>
          <a:srgbClr val="FFFFFF"/>
        </a:solidFill>
        <a:ln w="3175">
          <a:solidFill>
            <a:sysClr val="window" lastClr="FFFFFF">
              <a:lumMod val="75000"/>
            </a:sysClr>
          </a:solid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737925776037771"/>
          <c:y val="0.10966356890816467"/>
          <c:w val="0.55877722547251429"/>
          <c:h val="0.80459318967590965"/>
        </c:manualLayout>
      </c:layout>
      <c:barChart>
        <c:barDir val="bar"/>
        <c:grouping val="clustered"/>
        <c:varyColors val="0"/>
        <c:ser>
          <c:idx val="1"/>
          <c:order val="0"/>
          <c:spPr>
            <a:solidFill>
              <a:srgbClr val="4472C4">
                <a:lumMod val="60000"/>
                <a:lumOff val="40000"/>
              </a:srgbClr>
            </a:solidFill>
          </c:spPr>
          <c:invertIfNegative val="0"/>
          <c:dPt>
            <c:idx val="0"/>
            <c:invertIfNegative val="0"/>
            <c:bubble3D val="0"/>
            <c:extLst>
              <c:ext xmlns:c16="http://schemas.microsoft.com/office/drawing/2014/chart" uri="{C3380CC4-5D6E-409C-BE32-E72D297353CC}">
                <c16:uniqueId val="{00000000-1DED-4468-8D5F-19E85EDEE0AF}"/>
              </c:ext>
            </c:extLst>
          </c:dPt>
          <c:dPt>
            <c:idx val="1"/>
            <c:invertIfNegative val="0"/>
            <c:bubble3D val="0"/>
            <c:extLst>
              <c:ext xmlns:c16="http://schemas.microsoft.com/office/drawing/2014/chart" uri="{C3380CC4-5D6E-409C-BE32-E72D297353CC}">
                <c16:uniqueId val="{00000001-1DED-4468-8D5F-19E85EDEE0AF}"/>
              </c:ext>
            </c:extLst>
          </c:dPt>
          <c:dPt>
            <c:idx val="2"/>
            <c:invertIfNegative val="0"/>
            <c:bubble3D val="0"/>
            <c:extLst>
              <c:ext xmlns:c16="http://schemas.microsoft.com/office/drawing/2014/chart" uri="{C3380CC4-5D6E-409C-BE32-E72D297353CC}">
                <c16:uniqueId val="{00000002-1DED-4468-8D5F-19E85EDEE0AF}"/>
              </c:ext>
            </c:extLst>
          </c:dPt>
          <c:dPt>
            <c:idx val="3"/>
            <c:invertIfNegative val="0"/>
            <c:bubble3D val="0"/>
            <c:extLst>
              <c:ext xmlns:c16="http://schemas.microsoft.com/office/drawing/2014/chart" uri="{C3380CC4-5D6E-409C-BE32-E72D297353CC}">
                <c16:uniqueId val="{00000003-1DED-4468-8D5F-19E85EDEE0AF}"/>
              </c:ext>
            </c:extLst>
          </c:dPt>
          <c:dPt>
            <c:idx val="4"/>
            <c:invertIfNegative val="0"/>
            <c:bubble3D val="0"/>
            <c:extLst>
              <c:ext xmlns:c16="http://schemas.microsoft.com/office/drawing/2014/chart" uri="{C3380CC4-5D6E-409C-BE32-E72D297353CC}">
                <c16:uniqueId val="{00000004-1DED-4468-8D5F-19E85EDEE0AF}"/>
              </c:ext>
            </c:extLst>
          </c:dPt>
          <c:dPt>
            <c:idx val="5"/>
            <c:invertIfNegative val="0"/>
            <c:bubble3D val="0"/>
            <c:spPr>
              <a:solidFill>
                <a:srgbClr val="EC8080"/>
              </a:solidFill>
            </c:spPr>
            <c:extLst>
              <c:ext xmlns:c16="http://schemas.microsoft.com/office/drawing/2014/chart" uri="{C3380CC4-5D6E-409C-BE32-E72D297353CC}">
                <c16:uniqueId val="{00000006-1DED-4468-8D5F-19E85EDEE0AF}"/>
              </c:ext>
            </c:extLst>
          </c:dPt>
          <c:dPt>
            <c:idx val="6"/>
            <c:invertIfNegative val="0"/>
            <c:bubble3D val="0"/>
            <c:spPr>
              <a:solidFill>
                <a:sysClr val="window" lastClr="FFFFFF">
                  <a:lumMod val="75000"/>
                </a:sysClr>
              </a:solidFill>
            </c:spPr>
            <c:extLst>
              <c:ext xmlns:c16="http://schemas.microsoft.com/office/drawing/2014/chart" uri="{C3380CC4-5D6E-409C-BE32-E72D297353CC}">
                <c16:uniqueId val="{00000008-1DED-4468-8D5F-19E85EDEE0AF}"/>
              </c:ext>
            </c:extLst>
          </c:dPt>
          <c:dPt>
            <c:idx val="7"/>
            <c:invertIfNegative val="0"/>
            <c:bubble3D val="0"/>
            <c:extLst>
              <c:ext xmlns:c16="http://schemas.microsoft.com/office/drawing/2014/chart" uri="{C3380CC4-5D6E-409C-BE32-E72D297353CC}">
                <c16:uniqueId val="{00000009-1DED-4468-8D5F-19E85EDEE0AF}"/>
              </c:ext>
            </c:extLst>
          </c:dPt>
          <c:dPt>
            <c:idx val="10"/>
            <c:invertIfNegative val="0"/>
            <c:bubble3D val="0"/>
            <c:extLst>
              <c:ext xmlns:c16="http://schemas.microsoft.com/office/drawing/2014/chart" uri="{C3380CC4-5D6E-409C-BE32-E72D297353CC}">
                <c16:uniqueId val="{0000000A-1DED-4468-8D5F-19E85EDEE0AF}"/>
              </c:ext>
            </c:extLst>
          </c:dPt>
          <c:dPt>
            <c:idx val="12"/>
            <c:invertIfNegative val="0"/>
            <c:bubble3D val="0"/>
            <c:extLst>
              <c:ext xmlns:c16="http://schemas.microsoft.com/office/drawing/2014/chart" uri="{C3380CC4-5D6E-409C-BE32-E72D297353CC}">
                <c16:uniqueId val="{0000000B-1DED-4468-8D5F-19E85EDEE0AF}"/>
              </c:ext>
            </c:extLst>
          </c:dPt>
          <c:dPt>
            <c:idx val="13"/>
            <c:invertIfNegative val="0"/>
            <c:bubble3D val="0"/>
            <c:extLst>
              <c:ext xmlns:c16="http://schemas.microsoft.com/office/drawing/2014/chart" uri="{C3380CC4-5D6E-409C-BE32-E72D297353CC}">
                <c16:uniqueId val="{0000000C-1DED-4468-8D5F-19E85EDEE0AF}"/>
              </c:ext>
            </c:extLst>
          </c:dPt>
          <c:dPt>
            <c:idx val="14"/>
            <c:invertIfNegative val="0"/>
            <c:bubble3D val="0"/>
            <c:extLst>
              <c:ext xmlns:c16="http://schemas.microsoft.com/office/drawing/2014/chart" uri="{C3380CC4-5D6E-409C-BE32-E72D297353CC}">
                <c16:uniqueId val="{0000000D-1DED-4468-8D5F-19E85EDEE0AF}"/>
              </c:ext>
            </c:extLst>
          </c:dPt>
          <c:dPt>
            <c:idx val="15"/>
            <c:invertIfNegative val="0"/>
            <c:bubble3D val="0"/>
            <c:extLst>
              <c:ext xmlns:c16="http://schemas.microsoft.com/office/drawing/2014/chart" uri="{C3380CC4-5D6E-409C-BE32-E72D297353CC}">
                <c16:uniqueId val="{0000000E-1DED-4468-8D5F-19E85EDEE0AF}"/>
              </c:ext>
            </c:extLst>
          </c:dPt>
          <c:dLbls>
            <c:numFmt formatCode="#,##0.0" sourceLinked="0"/>
            <c:spPr>
              <a:noFill/>
              <a:ln>
                <a:noFill/>
              </a:ln>
              <a:effectLst/>
            </c:spPr>
            <c:txPr>
              <a:bodyPr wrap="square" lIns="38100" tIns="19050" rIns="38100" bIns="19050" anchor="ctr">
                <a:spAutoFit/>
              </a:bodyPr>
              <a:lstStyle/>
              <a:p>
                <a:pPr>
                  <a:defRPr sz="18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dati'!$R$220:$R$226</c:f>
              <c:strCache>
                <c:ptCount val="7"/>
                <c:pt idx="0">
                  <c:v>Visdrīzāk pirkšu citās valstīs, kur tie būs lētāki</c:v>
                </c:pt>
                <c:pt idx="1">
                  <c:v>Visdrīzāk pirkšu retāk</c:v>
                </c:pt>
                <c:pt idx="2">
                  <c:v>Visdrīzāk meklēšu iespēju iegādāties kontrabandas alkoholu</c:v>
                </c:pt>
                <c:pt idx="3">
                  <c:v>Visdrīzāk meklēšu iespējas iegādāties pašbrūvētu stipro alkoholu “no rokas”</c:v>
                </c:pt>
                <c:pt idx="4">
                  <c:v>Visdrīzāk mani tas ietekmēs kādā citā veidā</c:v>
                </c:pt>
                <c:pt idx="5">
                  <c:v>Manus paradumus tas nemainīs – pirkšu tikpat bieži kā līdz šim</c:v>
                </c:pt>
                <c:pt idx="6">
                  <c:v>Grūti pateikt</c:v>
                </c:pt>
              </c:strCache>
            </c:strRef>
          </c:cat>
          <c:val>
            <c:numRef>
              <c:f>'Grafiki + dati'!$S$220:$S$226</c:f>
              <c:numCache>
                <c:formatCode>0.0</c:formatCode>
                <c:ptCount val="7"/>
                <c:pt idx="0">
                  <c:v>33.5</c:v>
                </c:pt>
                <c:pt idx="1">
                  <c:v>31.7</c:v>
                </c:pt>
                <c:pt idx="2">
                  <c:v>11.2</c:v>
                </c:pt>
                <c:pt idx="3">
                  <c:v>8</c:v>
                </c:pt>
                <c:pt idx="4">
                  <c:v>10.3</c:v>
                </c:pt>
                <c:pt idx="5">
                  <c:v>29.1</c:v>
                </c:pt>
                <c:pt idx="6">
                  <c:v>4</c:v>
                </c:pt>
              </c:numCache>
            </c:numRef>
          </c:val>
          <c:extLst>
            <c:ext xmlns:c16="http://schemas.microsoft.com/office/drawing/2014/chart" uri="{C3380CC4-5D6E-409C-BE32-E72D297353CC}">
              <c16:uniqueId val="{0000000F-1DED-4468-8D5F-19E85EDEE0AF}"/>
            </c:ext>
          </c:extLst>
        </c:ser>
        <c:dLbls>
          <c:showLegendKey val="0"/>
          <c:showVal val="0"/>
          <c:showCatName val="0"/>
          <c:showSerName val="0"/>
          <c:showPercent val="0"/>
          <c:showBubbleSize val="0"/>
        </c:dLbls>
        <c:gapWidth val="40"/>
        <c:overlap val="30"/>
        <c:axId val="42340352"/>
        <c:axId val="42341888"/>
      </c:barChart>
      <c:catAx>
        <c:axId val="42340352"/>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42341888"/>
        <c:crosses val="autoZero"/>
        <c:auto val="1"/>
        <c:lblAlgn val="ctr"/>
        <c:lblOffset val="100"/>
        <c:tickLblSkip val="1"/>
        <c:tickMarkSkip val="1"/>
        <c:noMultiLvlLbl val="0"/>
      </c:catAx>
      <c:valAx>
        <c:axId val="42341888"/>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711685368188021"/>
              <c:y val="0.91978180231755413"/>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2340352"/>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014858968872684"/>
          <c:y val="0.20094214404192506"/>
          <c:w val="0.7314159394942974"/>
          <c:h val="0.75559174368217896"/>
        </c:manualLayout>
      </c:layout>
      <c:barChart>
        <c:barDir val="bar"/>
        <c:grouping val="stacked"/>
        <c:varyColors val="0"/>
        <c:ser>
          <c:idx val="3"/>
          <c:order val="0"/>
          <c:tx>
            <c:strRef>
              <c:f>'Grafiki + dati'!$S$249</c:f>
              <c:strCache>
                <c:ptCount val="1"/>
                <c:pt idx="0">
                  <c:v>x</c:v>
                </c:pt>
              </c:strCache>
            </c:strRef>
          </c:tx>
          <c:spPr>
            <a:noFill/>
            <a:ln>
              <a:noFill/>
            </a:ln>
            <a:effectLst/>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dati'!$S$250:$S$285</c:f>
              <c:numCache>
                <c:formatCode>General</c:formatCode>
                <c:ptCount val="36"/>
                <c:pt idx="0">
                  <c:v>5</c:v>
                </c:pt>
                <c:pt idx="2">
                  <c:v>5</c:v>
                </c:pt>
                <c:pt idx="3">
                  <c:v>5</c:v>
                </c:pt>
                <c:pt idx="5">
                  <c:v>5</c:v>
                </c:pt>
                <c:pt idx="6">
                  <c:v>5</c:v>
                </c:pt>
                <c:pt idx="7">
                  <c:v>5</c:v>
                </c:pt>
                <c:pt idx="8">
                  <c:v>5</c:v>
                </c:pt>
                <c:pt idx="9">
                  <c:v>5</c:v>
                </c:pt>
                <c:pt idx="10">
                  <c:v>5</c:v>
                </c:pt>
                <c:pt idx="12">
                  <c:v>5</c:v>
                </c:pt>
                <c:pt idx="13">
                  <c:v>5</c:v>
                </c:pt>
                <c:pt idx="15">
                  <c:v>5</c:v>
                </c:pt>
                <c:pt idx="16">
                  <c:v>5</c:v>
                </c:pt>
                <c:pt idx="18">
                  <c:v>5</c:v>
                </c:pt>
                <c:pt idx="19">
                  <c:v>5</c:v>
                </c:pt>
                <c:pt idx="21">
                  <c:v>5</c:v>
                </c:pt>
                <c:pt idx="22">
                  <c:v>5</c:v>
                </c:pt>
                <c:pt idx="23">
                  <c:v>5</c:v>
                </c:pt>
                <c:pt idx="24">
                  <c:v>5</c:v>
                </c:pt>
                <c:pt idx="25">
                  <c:v>5</c:v>
                </c:pt>
                <c:pt idx="27">
                  <c:v>5</c:v>
                </c:pt>
                <c:pt idx="28">
                  <c:v>5</c:v>
                </c:pt>
                <c:pt idx="29">
                  <c:v>5</c:v>
                </c:pt>
                <c:pt idx="30">
                  <c:v>5</c:v>
                </c:pt>
                <c:pt idx="31">
                  <c:v>5</c:v>
                </c:pt>
                <c:pt idx="33">
                  <c:v>5</c:v>
                </c:pt>
                <c:pt idx="34">
                  <c:v>5</c:v>
                </c:pt>
                <c:pt idx="35">
                  <c:v>5</c:v>
                </c:pt>
              </c:numCache>
            </c:numRef>
          </c:val>
          <c:extLst>
            <c:ext xmlns:c16="http://schemas.microsoft.com/office/drawing/2014/chart" uri="{C3380CC4-5D6E-409C-BE32-E72D297353CC}">
              <c16:uniqueId val="{00000000-F229-427D-85BA-6F0929947AF1}"/>
            </c:ext>
          </c:extLst>
        </c:ser>
        <c:ser>
          <c:idx val="0"/>
          <c:order val="1"/>
          <c:tx>
            <c:strRef>
              <c:f>'Grafiki + dati'!$T$249</c:f>
              <c:strCache>
                <c:ptCount val="1"/>
                <c:pt idx="0">
                  <c:v>Visdrīzāk pirkšu citās valstīs, kur tie būs lētāki</c:v>
                </c:pt>
              </c:strCache>
            </c:strRef>
          </c:tx>
          <c:spPr>
            <a:solidFill>
              <a:srgbClr val="577EA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dati'!$T$250:$T$285</c:f>
              <c:numCache>
                <c:formatCode>General</c:formatCode>
                <c:ptCount val="36"/>
                <c:pt idx="0" formatCode="0">
                  <c:v>33.5</c:v>
                </c:pt>
                <c:pt idx="2" formatCode="0">
                  <c:v>38.1</c:v>
                </c:pt>
                <c:pt idx="3" formatCode="0">
                  <c:v>27.1</c:v>
                </c:pt>
                <c:pt idx="5" formatCode="0">
                  <c:v>23.9</c:v>
                </c:pt>
                <c:pt idx="6" formatCode="0">
                  <c:v>20.8</c:v>
                </c:pt>
                <c:pt idx="7" formatCode="0">
                  <c:v>33</c:v>
                </c:pt>
                <c:pt idx="8" formatCode="0">
                  <c:v>47.2</c:v>
                </c:pt>
                <c:pt idx="9" formatCode="0">
                  <c:v>41</c:v>
                </c:pt>
                <c:pt idx="10" formatCode="0">
                  <c:v>30.4</c:v>
                </c:pt>
                <c:pt idx="12" formatCode="0">
                  <c:v>25.3</c:v>
                </c:pt>
                <c:pt idx="13" formatCode="0">
                  <c:v>47.4</c:v>
                </c:pt>
                <c:pt idx="15" formatCode="0">
                  <c:v>39</c:v>
                </c:pt>
                <c:pt idx="16" formatCode="0">
                  <c:v>30.1</c:v>
                </c:pt>
                <c:pt idx="18" formatCode="0">
                  <c:v>33.799999999999997</c:v>
                </c:pt>
                <c:pt idx="19" formatCode="0">
                  <c:v>32.6</c:v>
                </c:pt>
                <c:pt idx="21" formatCode="0">
                  <c:v>34.299999999999997</c:v>
                </c:pt>
                <c:pt idx="22" formatCode="0">
                  <c:v>39.9</c:v>
                </c:pt>
                <c:pt idx="23" formatCode="0">
                  <c:v>38.9</c:v>
                </c:pt>
                <c:pt idx="24" formatCode="0">
                  <c:v>25.8</c:v>
                </c:pt>
                <c:pt idx="25" formatCode="0">
                  <c:v>24.9</c:v>
                </c:pt>
                <c:pt idx="27" formatCode="0">
                  <c:v>30.6</c:v>
                </c:pt>
                <c:pt idx="28" formatCode="0">
                  <c:v>37.700000000000003</c:v>
                </c:pt>
                <c:pt idx="29" formatCode="0">
                  <c:v>31.9</c:v>
                </c:pt>
                <c:pt idx="30" formatCode="0">
                  <c:v>26.4</c:v>
                </c:pt>
                <c:pt idx="31" formatCode="0">
                  <c:v>41.2</c:v>
                </c:pt>
                <c:pt idx="33" formatCode="0">
                  <c:v>30.6</c:v>
                </c:pt>
                <c:pt idx="34" formatCode="0">
                  <c:v>33.9</c:v>
                </c:pt>
                <c:pt idx="35" formatCode="0">
                  <c:v>37.5</c:v>
                </c:pt>
              </c:numCache>
            </c:numRef>
          </c:val>
          <c:extLst>
            <c:ext xmlns:c16="http://schemas.microsoft.com/office/drawing/2014/chart" uri="{C3380CC4-5D6E-409C-BE32-E72D297353CC}">
              <c16:uniqueId val="{00000001-F229-427D-85BA-6F0929947AF1}"/>
            </c:ext>
          </c:extLst>
        </c:ser>
        <c:ser>
          <c:idx val="2"/>
          <c:order val="2"/>
          <c:tx>
            <c:strRef>
              <c:f>'Grafiki + dati'!$U$249</c:f>
              <c:strCache>
                <c:ptCount val="1"/>
                <c:pt idx="0">
                  <c:v>x</c:v>
                </c:pt>
              </c:strCache>
            </c:strRef>
          </c:tx>
          <c:spPr>
            <a:noFill/>
            <a:ln>
              <a:noFill/>
            </a:ln>
            <a:effectLst/>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dati'!$U$250:$U$285</c:f>
              <c:numCache>
                <c:formatCode>General</c:formatCode>
                <c:ptCount val="36"/>
                <c:pt idx="0" formatCode="0">
                  <c:v>23.9</c:v>
                </c:pt>
                <c:pt idx="2" formatCode="0">
                  <c:v>19.299999999999997</c:v>
                </c:pt>
                <c:pt idx="3" formatCode="0">
                  <c:v>30.299999999999997</c:v>
                </c:pt>
                <c:pt idx="5" formatCode="0">
                  <c:v>33.5</c:v>
                </c:pt>
                <c:pt idx="6" formatCode="0">
                  <c:v>36.599999999999994</c:v>
                </c:pt>
                <c:pt idx="7" formatCode="0">
                  <c:v>24.4</c:v>
                </c:pt>
                <c:pt idx="8" formatCode="0">
                  <c:v>10.199999999999996</c:v>
                </c:pt>
                <c:pt idx="9" formatCode="0">
                  <c:v>16.399999999999999</c:v>
                </c:pt>
                <c:pt idx="10" formatCode="0">
                  <c:v>27</c:v>
                </c:pt>
                <c:pt idx="12" formatCode="0">
                  <c:v>32.099999999999994</c:v>
                </c:pt>
                <c:pt idx="13" formatCode="0">
                  <c:v>10</c:v>
                </c:pt>
                <c:pt idx="15" formatCode="0">
                  <c:v>18.399999999999999</c:v>
                </c:pt>
                <c:pt idx="16" formatCode="0">
                  <c:v>27.299999999999997</c:v>
                </c:pt>
                <c:pt idx="18" formatCode="0">
                  <c:v>23.6</c:v>
                </c:pt>
                <c:pt idx="19" formatCode="0">
                  <c:v>24.799999999999997</c:v>
                </c:pt>
                <c:pt idx="21" formatCode="0">
                  <c:v>23.1</c:v>
                </c:pt>
                <c:pt idx="22" formatCode="0">
                  <c:v>17.5</c:v>
                </c:pt>
                <c:pt idx="23" formatCode="0">
                  <c:v>18.5</c:v>
                </c:pt>
                <c:pt idx="24" formatCode="0">
                  <c:v>31.599999999999998</c:v>
                </c:pt>
                <c:pt idx="25" formatCode="0">
                  <c:v>32.5</c:v>
                </c:pt>
                <c:pt idx="27" formatCode="0">
                  <c:v>26.799999999999997</c:v>
                </c:pt>
                <c:pt idx="28" formatCode="0">
                  <c:v>19.699999999999996</c:v>
                </c:pt>
                <c:pt idx="29" formatCode="0">
                  <c:v>25.5</c:v>
                </c:pt>
                <c:pt idx="30" formatCode="0">
                  <c:v>31</c:v>
                </c:pt>
                <c:pt idx="31" formatCode="0">
                  <c:v>16.199999999999996</c:v>
                </c:pt>
                <c:pt idx="33" formatCode="0">
                  <c:v>26.799999999999997</c:v>
                </c:pt>
                <c:pt idx="34" formatCode="0">
                  <c:v>23.5</c:v>
                </c:pt>
                <c:pt idx="35" formatCode="0">
                  <c:v>19.899999999999999</c:v>
                </c:pt>
              </c:numCache>
            </c:numRef>
          </c:val>
          <c:extLst>
            <c:ext xmlns:c16="http://schemas.microsoft.com/office/drawing/2014/chart" uri="{C3380CC4-5D6E-409C-BE32-E72D297353CC}">
              <c16:uniqueId val="{00000002-F229-427D-85BA-6F0929947AF1}"/>
            </c:ext>
          </c:extLst>
        </c:ser>
        <c:ser>
          <c:idx val="1"/>
          <c:order val="3"/>
          <c:tx>
            <c:strRef>
              <c:f>'Grafiki + dati'!$V$249</c:f>
              <c:strCache>
                <c:ptCount val="1"/>
                <c:pt idx="0">
                  <c:v>Visdrīzāk pirkšu retāk</c:v>
                </c:pt>
              </c:strCache>
            </c:strRef>
          </c:tx>
          <c:spPr>
            <a:solidFill>
              <a:srgbClr val="EE833A"/>
            </a:solidFill>
            <a:ln>
              <a:noFill/>
            </a:ln>
            <a:effectLst/>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dati'!$V$250:$V$285</c:f>
              <c:numCache>
                <c:formatCode>General</c:formatCode>
                <c:ptCount val="36"/>
                <c:pt idx="0" formatCode="0">
                  <c:v>31.7</c:v>
                </c:pt>
                <c:pt idx="2" formatCode="0">
                  <c:v>32.4</c:v>
                </c:pt>
                <c:pt idx="3" formatCode="0">
                  <c:v>30.6</c:v>
                </c:pt>
                <c:pt idx="5" formatCode="0">
                  <c:v>42.3</c:v>
                </c:pt>
                <c:pt idx="6" formatCode="0">
                  <c:v>32.299999999999997</c:v>
                </c:pt>
                <c:pt idx="7" formatCode="0">
                  <c:v>27.2</c:v>
                </c:pt>
                <c:pt idx="8" formatCode="0">
                  <c:v>26.9</c:v>
                </c:pt>
                <c:pt idx="9" formatCode="0">
                  <c:v>30</c:v>
                </c:pt>
                <c:pt idx="10" formatCode="0">
                  <c:v>39.1</c:v>
                </c:pt>
                <c:pt idx="12" formatCode="0">
                  <c:v>30.9</c:v>
                </c:pt>
                <c:pt idx="13" formatCode="0">
                  <c:v>32.9</c:v>
                </c:pt>
                <c:pt idx="15" formatCode="0">
                  <c:v>36.6</c:v>
                </c:pt>
                <c:pt idx="16" formatCode="0">
                  <c:v>28.6</c:v>
                </c:pt>
                <c:pt idx="18" formatCode="0">
                  <c:v>28</c:v>
                </c:pt>
                <c:pt idx="19" formatCode="0">
                  <c:v>43.6</c:v>
                </c:pt>
                <c:pt idx="21" formatCode="0">
                  <c:v>38</c:v>
                </c:pt>
                <c:pt idx="22" formatCode="0">
                  <c:v>31.5</c:v>
                </c:pt>
                <c:pt idx="23" formatCode="0">
                  <c:v>33</c:v>
                </c:pt>
                <c:pt idx="24" formatCode="0">
                  <c:v>35.5</c:v>
                </c:pt>
                <c:pt idx="25" formatCode="0">
                  <c:v>21.1</c:v>
                </c:pt>
                <c:pt idx="27" formatCode="0">
                  <c:v>35.5</c:v>
                </c:pt>
                <c:pt idx="28" formatCode="0">
                  <c:v>27.9</c:v>
                </c:pt>
                <c:pt idx="29" formatCode="0">
                  <c:v>34.9</c:v>
                </c:pt>
                <c:pt idx="30" formatCode="0">
                  <c:v>22.5</c:v>
                </c:pt>
                <c:pt idx="31" formatCode="0">
                  <c:v>34.9</c:v>
                </c:pt>
                <c:pt idx="33" formatCode="0">
                  <c:v>35.5</c:v>
                </c:pt>
                <c:pt idx="34" formatCode="0">
                  <c:v>36.200000000000003</c:v>
                </c:pt>
                <c:pt idx="35" formatCode="0">
                  <c:v>17.2</c:v>
                </c:pt>
              </c:numCache>
            </c:numRef>
          </c:val>
          <c:extLst>
            <c:ext xmlns:c16="http://schemas.microsoft.com/office/drawing/2014/chart" uri="{C3380CC4-5D6E-409C-BE32-E72D297353CC}">
              <c16:uniqueId val="{00000003-F229-427D-85BA-6F0929947AF1}"/>
            </c:ext>
          </c:extLst>
        </c:ser>
        <c:ser>
          <c:idx val="4"/>
          <c:order val="4"/>
          <c:tx>
            <c:strRef>
              <c:f>'Grafiki + dati'!$W$249</c:f>
              <c:strCache>
                <c:ptCount val="1"/>
                <c:pt idx="0">
                  <c:v>x</c:v>
                </c:pt>
              </c:strCache>
            </c:strRef>
          </c:tx>
          <c:spPr>
            <a:noFill/>
            <a:ln>
              <a:noFill/>
            </a:ln>
            <a:effectLst/>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dati'!$W$250:$W$285</c:f>
              <c:numCache>
                <c:formatCode>General</c:formatCode>
                <c:ptCount val="36"/>
                <c:pt idx="0" formatCode="0">
                  <c:v>21.900000000000002</c:v>
                </c:pt>
                <c:pt idx="2" formatCode="0">
                  <c:v>21.200000000000003</c:v>
                </c:pt>
                <c:pt idx="3" formatCode="0">
                  <c:v>23</c:v>
                </c:pt>
                <c:pt idx="5" formatCode="0">
                  <c:v>11.300000000000004</c:v>
                </c:pt>
                <c:pt idx="6" formatCode="0">
                  <c:v>21.300000000000004</c:v>
                </c:pt>
                <c:pt idx="7" formatCode="0">
                  <c:v>26.400000000000002</c:v>
                </c:pt>
                <c:pt idx="8" formatCode="0">
                  <c:v>26.700000000000003</c:v>
                </c:pt>
                <c:pt idx="9" formatCode="0">
                  <c:v>23.6</c:v>
                </c:pt>
                <c:pt idx="10" formatCode="0">
                  <c:v>14.5</c:v>
                </c:pt>
                <c:pt idx="12" formatCode="0">
                  <c:v>22.700000000000003</c:v>
                </c:pt>
                <c:pt idx="13" formatCode="0">
                  <c:v>20.700000000000003</c:v>
                </c:pt>
                <c:pt idx="15" formatCode="0">
                  <c:v>17</c:v>
                </c:pt>
                <c:pt idx="16" formatCode="0">
                  <c:v>25</c:v>
                </c:pt>
                <c:pt idx="18" formatCode="0">
                  <c:v>25.6</c:v>
                </c:pt>
                <c:pt idx="19" formatCode="0">
                  <c:v>10</c:v>
                </c:pt>
                <c:pt idx="21" formatCode="0">
                  <c:v>15.600000000000001</c:v>
                </c:pt>
                <c:pt idx="22" formatCode="0">
                  <c:v>22.1</c:v>
                </c:pt>
                <c:pt idx="23" formatCode="0">
                  <c:v>20.6</c:v>
                </c:pt>
                <c:pt idx="24" formatCode="0">
                  <c:v>18.100000000000001</c:v>
                </c:pt>
                <c:pt idx="25" formatCode="0">
                  <c:v>32.5</c:v>
                </c:pt>
                <c:pt idx="27" formatCode="0">
                  <c:v>18.100000000000001</c:v>
                </c:pt>
                <c:pt idx="28" formatCode="0">
                  <c:v>25.700000000000003</c:v>
                </c:pt>
                <c:pt idx="29" formatCode="0">
                  <c:v>18.700000000000003</c:v>
                </c:pt>
                <c:pt idx="30" formatCode="0">
                  <c:v>31.1</c:v>
                </c:pt>
                <c:pt idx="31" formatCode="0">
                  <c:v>18.700000000000003</c:v>
                </c:pt>
                <c:pt idx="33" formatCode="0">
                  <c:v>18.100000000000001</c:v>
                </c:pt>
                <c:pt idx="34" formatCode="0">
                  <c:v>17.399999999999999</c:v>
                </c:pt>
                <c:pt idx="35" formatCode="0">
                  <c:v>36.400000000000006</c:v>
                </c:pt>
              </c:numCache>
            </c:numRef>
          </c:val>
          <c:extLst>
            <c:ext xmlns:c16="http://schemas.microsoft.com/office/drawing/2014/chart" uri="{C3380CC4-5D6E-409C-BE32-E72D297353CC}">
              <c16:uniqueId val="{00000004-F229-427D-85BA-6F0929947AF1}"/>
            </c:ext>
          </c:extLst>
        </c:ser>
        <c:ser>
          <c:idx val="5"/>
          <c:order val="5"/>
          <c:tx>
            <c:strRef>
              <c:f>'Grafiki + dati'!$X$249</c:f>
              <c:strCache>
                <c:ptCount val="1"/>
                <c:pt idx="0">
                  <c:v>Visdrīzāk meklēšu iespēju iegādāties kontrabandas alkoholu</c:v>
                </c:pt>
              </c:strCache>
            </c:strRef>
          </c:tx>
          <c:spPr>
            <a:solidFill>
              <a:srgbClr val="417B5B"/>
            </a:solidFill>
            <a:ln>
              <a:noFill/>
            </a:ln>
            <a:effectLst/>
          </c:spPr>
          <c:invertIfNegative val="0"/>
          <c:dLbls>
            <c:dLbl>
              <c:idx val="5"/>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6="http://schemas.microsoft.com/office/drawing/2014/chart" uri="{C3380CC4-5D6E-409C-BE32-E72D297353CC}">
                  <c16:uniqueId val="{00000005-F229-427D-85BA-6F0929947AF1}"/>
                </c:ext>
              </c:extLst>
            </c:dLbl>
            <c:dLbl>
              <c:idx val="6"/>
              <c:layout>
                <c:manualLayout>
                  <c:x val="1.3349117160027537E-2"/>
                  <c:y val="6.8665531743866422E-7"/>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229-427D-85BA-6F0929947AF1}"/>
                </c:ext>
              </c:extLst>
            </c:dLbl>
            <c:dLbl>
              <c:idx val="24"/>
              <c:layout>
                <c:manualLayout>
                  <c:x val="1.1891490152359718E-2"/>
                  <c:y val="3.1814205042551498E-7"/>
                </c:manualLayout>
              </c:layout>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229-427D-85BA-6F0929947AF1}"/>
                </c:ext>
              </c:extLst>
            </c:dLbl>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dati'!$X$250:$X$285</c:f>
              <c:numCache>
                <c:formatCode>General</c:formatCode>
                <c:ptCount val="36"/>
                <c:pt idx="0" formatCode="0">
                  <c:v>11.2</c:v>
                </c:pt>
                <c:pt idx="2" formatCode="0">
                  <c:v>15.4</c:v>
                </c:pt>
                <c:pt idx="3" formatCode="0">
                  <c:v>5.3</c:v>
                </c:pt>
                <c:pt idx="5" formatCode="0">
                  <c:v>0</c:v>
                </c:pt>
                <c:pt idx="6" formatCode="0">
                  <c:v>3.9</c:v>
                </c:pt>
                <c:pt idx="7" formatCode="0">
                  <c:v>12.7</c:v>
                </c:pt>
                <c:pt idx="8" formatCode="0">
                  <c:v>15</c:v>
                </c:pt>
                <c:pt idx="9" formatCode="0">
                  <c:v>18.899999999999999</c:v>
                </c:pt>
                <c:pt idx="10" formatCode="0">
                  <c:v>12.5</c:v>
                </c:pt>
                <c:pt idx="12" formatCode="0">
                  <c:v>7.9</c:v>
                </c:pt>
                <c:pt idx="13" formatCode="0">
                  <c:v>16.899999999999999</c:v>
                </c:pt>
                <c:pt idx="15" formatCode="0">
                  <c:v>16.7</c:v>
                </c:pt>
                <c:pt idx="16" formatCode="0">
                  <c:v>7.8</c:v>
                </c:pt>
                <c:pt idx="18" formatCode="0">
                  <c:v>10.9</c:v>
                </c:pt>
                <c:pt idx="19" formatCode="0">
                  <c:v>12.3</c:v>
                </c:pt>
                <c:pt idx="21" formatCode="0">
                  <c:v>11.7</c:v>
                </c:pt>
                <c:pt idx="22" formatCode="0">
                  <c:v>21.7</c:v>
                </c:pt>
                <c:pt idx="23" formatCode="0">
                  <c:v>12.9</c:v>
                </c:pt>
                <c:pt idx="24" formatCode="0">
                  <c:v>4.7</c:v>
                </c:pt>
                <c:pt idx="25" formatCode="0">
                  <c:v>8.1</c:v>
                </c:pt>
                <c:pt idx="27" formatCode="0">
                  <c:v>11.4</c:v>
                </c:pt>
                <c:pt idx="28" formatCode="0">
                  <c:v>10.9</c:v>
                </c:pt>
                <c:pt idx="29" formatCode="0">
                  <c:v>12.9</c:v>
                </c:pt>
                <c:pt idx="30" formatCode="0">
                  <c:v>9.5</c:v>
                </c:pt>
                <c:pt idx="31" formatCode="0">
                  <c:v>11.4</c:v>
                </c:pt>
                <c:pt idx="33" formatCode="0">
                  <c:v>11.4</c:v>
                </c:pt>
                <c:pt idx="34" formatCode="0">
                  <c:v>9.4</c:v>
                </c:pt>
                <c:pt idx="35" formatCode="0">
                  <c:v>14</c:v>
                </c:pt>
              </c:numCache>
            </c:numRef>
          </c:val>
          <c:extLst>
            <c:ext xmlns:c16="http://schemas.microsoft.com/office/drawing/2014/chart" uri="{C3380CC4-5D6E-409C-BE32-E72D297353CC}">
              <c16:uniqueId val="{00000008-F229-427D-85BA-6F0929947AF1}"/>
            </c:ext>
          </c:extLst>
        </c:ser>
        <c:ser>
          <c:idx val="6"/>
          <c:order val="6"/>
          <c:tx>
            <c:strRef>
              <c:f>'Grafiki + dati'!$Y$249</c:f>
              <c:strCache>
                <c:ptCount val="1"/>
                <c:pt idx="0">
                  <c:v>x</c:v>
                </c:pt>
              </c:strCache>
            </c:strRef>
          </c:tx>
          <c:spPr>
            <a:noFill/>
            <a:ln>
              <a:noFill/>
            </a:ln>
            <a:effectLst/>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dati'!$Y$250:$Y$285</c:f>
              <c:numCache>
                <c:formatCode>General</c:formatCode>
                <c:ptCount val="36"/>
                <c:pt idx="0" formatCode="0">
                  <c:v>20.5</c:v>
                </c:pt>
                <c:pt idx="2" formatCode="0">
                  <c:v>16.299999999999997</c:v>
                </c:pt>
                <c:pt idx="3" formatCode="0">
                  <c:v>26.4</c:v>
                </c:pt>
                <c:pt idx="5" formatCode="0">
                  <c:v>31.7</c:v>
                </c:pt>
                <c:pt idx="6" formatCode="0">
                  <c:v>27.8</c:v>
                </c:pt>
                <c:pt idx="7" formatCode="0">
                  <c:v>19</c:v>
                </c:pt>
                <c:pt idx="8" formatCode="0">
                  <c:v>16.7</c:v>
                </c:pt>
                <c:pt idx="9" formatCode="0">
                  <c:v>12.8</c:v>
                </c:pt>
                <c:pt idx="10" formatCode="0">
                  <c:v>19.2</c:v>
                </c:pt>
                <c:pt idx="12" formatCode="0">
                  <c:v>23.799999999999997</c:v>
                </c:pt>
                <c:pt idx="13" formatCode="0">
                  <c:v>14.8</c:v>
                </c:pt>
                <c:pt idx="15" formatCode="0">
                  <c:v>15</c:v>
                </c:pt>
                <c:pt idx="16" formatCode="0">
                  <c:v>23.9</c:v>
                </c:pt>
                <c:pt idx="18" formatCode="0">
                  <c:v>20.799999999999997</c:v>
                </c:pt>
                <c:pt idx="19" formatCode="0">
                  <c:v>19.399999999999999</c:v>
                </c:pt>
                <c:pt idx="21" formatCode="0">
                  <c:v>20</c:v>
                </c:pt>
                <c:pt idx="22" formatCode="0">
                  <c:v>10</c:v>
                </c:pt>
                <c:pt idx="23" formatCode="0">
                  <c:v>18.799999999999997</c:v>
                </c:pt>
                <c:pt idx="24" formatCode="0">
                  <c:v>27</c:v>
                </c:pt>
                <c:pt idx="25" formatCode="0">
                  <c:v>23.6</c:v>
                </c:pt>
                <c:pt idx="27" formatCode="0">
                  <c:v>20.299999999999997</c:v>
                </c:pt>
                <c:pt idx="28" formatCode="0">
                  <c:v>20.799999999999997</c:v>
                </c:pt>
                <c:pt idx="29" formatCode="0">
                  <c:v>18.799999999999997</c:v>
                </c:pt>
                <c:pt idx="30" formatCode="0">
                  <c:v>22.2</c:v>
                </c:pt>
                <c:pt idx="31" formatCode="0">
                  <c:v>20.299999999999997</c:v>
                </c:pt>
                <c:pt idx="33" formatCode="0">
                  <c:v>20.299999999999997</c:v>
                </c:pt>
                <c:pt idx="34" formatCode="0">
                  <c:v>22.299999999999997</c:v>
                </c:pt>
                <c:pt idx="35" formatCode="0">
                  <c:v>17.7</c:v>
                </c:pt>
              </c:numCache>
            </c:numRef>
          </c:val>
          <c:extLst>
            <c:ext xmlns:c16="http://schemas.microsoft.com/office/drawing/2014/chart" uri="{C3380CC4-5D6E-409C-BE32-E72D297353CC}">
              <c16:uniqueId val="{00000009-F229-427D-85BA-6F0929947AF1}"/>
            </c:ext>
          </c:extLst>
        </c:ser>
        <c:ser>
          <c:idx val="7"/>
          <c:order val="7"/>
          <c:tx>
            <c:strRef>
              <c:f>'Grafiki + dati'!$Z$249</c:f>
              <c:strCache>
                <c:ptCount val="1"/>
                <c:pt idx="0">
                  <c:v>Visdrīzāk meklēšu iespējas iegādāties pašbrūvētu stipro alkoholu “no rokas”</c:v>
                </c:pt>
              </c:strCache>
            </c:strRef>
          </c:tx>
          <c:spPr>
            <a:solidFill>
              <a:srgbClr val="BDD7EE"/>
            </a:solidFill>
            <a:ln>
              <a:noFill/>
            </a:ln>
            <a:effectLst/>
          </c:spPr>
          <c:invertIfNegative val="0"/>
          <c:dLbls>
            <c:dLbl>
              <c:idx val="16"/>
              <c:layout>
                <c:manualLayout>
                  <c:x val="1.181461290862745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F229-427D-85BA-6F0929947AF1}"/>
                </c:ext>
              </c:extLst>
            </c:dLbl>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dati'!$Z$250:$Z$285</c:f>
              <c:numCache>
                <c:formatCode>General</c:formatCode>
                <c:ptCount val="36"/>
                <c:pt idx="0" formatCode="0">
                  <c:v>8</c:v>
                </c:pt>
                <c:pt idx="2" formatCode="0">
                  <c:v>8.9</c:v>
                </c:pt>
                <c:pt idx="3" formatCode="0">
                  <c:v>6.6</c:v>
                </c:pt>
                <c:pt idx="5" formatCode="0">
                  <c:v>6.5</c:v>
                </c:pt>
                <c:pt idx="6" formatCode="0">
                  <c:v>7.7</c:v>
                </c:pt>
                <c:pt idx="7" formatCode="0">
                  <c:v>5.5</c:v>
                </c:pt>
                <c:pt idx="8" formatCode="0">
                  <c:v>5.2</c:v>
                </c:pt>
                <c:pt idx="9" formatCode="0">
                  <c:v>13.1</c:v>
                </c:pt>
                <c:pt idx="10" formatCode="0">
                  <c:v>10.5</c:v>
                </c:pt>
                <c:pt idx="12" formatCode="0">
                  <c:v>7</c:v>
                </c:pt>
                <c:pt idx="13" formatCode="0">
                  <c:v>9.6999999999999993</c:v>
                </c:pt>
                <c:pt idx="15" formatCode="0">
                  <c:v>13.6</c:v>
                </c:pt>
                <c:pt idx="16" formatCode="0">
                  <c:v>4.4000000000000004</c:v>
                </c:pt>
                <c:pt idx="18" formatCode="0">
                  <c:v>6.9</c:v>
                </c:pt>
                <c:pt idx="19" formatCode="0">
                  <c:v>11.5</c:v>
                </c:pt>
                <c:pt idx="21" formatCode="0">
                  <c:v>7.4</c:v>
                </c:pt>
                <c:pt idx="22" formatCode="0">
                  <c:v>12.1</c:v>
                </c:pt>
                <c:pt idx="23" formatCode="0">
                  <c:v>8.6</c:v>
                </c:pt>
                <c:pt idx="24" formatCode="0">
                  <c:v>7.1</c:v>
                </c:pt>
                <c:pt idx="25" formatCode="0">
                  <c:v>5.8</c:v>
                </c:pt>
                <c:pt idx="27" formatCode="0">
                  <c:v>7.2</c:v>
                </c:pt>
                <c:pt idx="28" formatCode="0">
                  <c:v>9.3000000000000007</c:v>
                </c:pt>
                <c:pt idx="29" formatCode="0">
                  <c:v>4.5</c:v>
                </c:pt>
                <c:pt idx="30" formatCode="0">
                  <c:v>8.5</c:v>
                </c:pt>
                <c:pt idx="31" formatCode="0">
                  <c:v>9.3000000000000007</c:v>
                </c:pt>
                <c:pt idx="33" formatCode="0">
                  <c:v>7.2</c:v>
                </c:pt>
                <c:pt idx="34" formatCode="0">
                  <c:v>6.6</c:v>
                </c:pt>
                <c:pt idx="35" formatCode="0">
                  <c:v>11.7</c:v>
                </c:pt>
              </c:numCache>
            </c:numRef>
          </c:val>
          <c:extLst>
            <c:ext xmlns:c16="http://schemas.microsoft.com/office/drawing/2014/chart" uri="{C3380CC4-5D6E-409C-BE32-E72D297353CC}">
              <c16:uniqueId val="{0000000A-F229-427D-85BA-6F0929947AF1}"/>
            </c:ext>
          </c:extLst>
        </c:ser>
        <c:ser>
          <c:idx val="8"/>
          <c:order val="8"/>
          <c:tx>
            <c:strRef>
              <c:f>'Grafiki + dati'!$AA$249</c:f>
              <c:strCache>
                <c:ptCount val="1"/>
                <c:pt idx="0">
                  <c:v>x</c:v>
                </c:pt>
              </c:strCache>
            </c:strRef>
          </c:tx>
          <c:spPr>
            <a:noFill/>
            <a:ln>
              <a:noFill/>
            </a:ln>
            <a:effectLst/>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dati'!$AA$250:$AA$285</c:f>
              <c:numCache>
                <c:formatCode>General</c:formatCode>
                <c:ptCount val="36"/>
                <c:pt idx="0" formatCode="0">
                  <c:v>15.6</c:v>
                </c:pt>
                <c:pt idx="2" formatCode="0">
                  <c:v>14.7</c:v>
                </c:pt>
                <c:pt idx="3" formatCode="0">
                  <c:v>17</c:v>
                </c:pt>
                <c:pt idx="5" formatCode="0">
                  <c:v>17.100000000000001</c:v>
                </c:pt>
                <c:pt idx="6" formatCode="0">
                  <c:v>15.899999999999999</c:v>
                </c:pt>
                <c:pt idx="7" formatCode="0">
                  <c:v>18.100000000000001</c:v>
                </c:pt>
                <c:pt idx="8" formatCode="0">
                  <c:v>18.399999999999999</c:v>
                </c:pt>
                <c:pt idx="9" formatCode="0">
                  <c:v>10.5</c:v>
                </c:pt>
                <c:pt idx="10" formatCode="0">
                  <c:v>13.1</c:v>
                </c:pt>
                <c:pt idx="12" formatCode="0">
                  <c:v>16.600000000000001</c:v>
                </c:pt>
                <c:pt idx="13" formatCode="0">
                  <c:v>13.9</c:v>
                </c:pt>
                <c:pt idx="15" formatCode="0">
                  <c:v>10</c:v>
                </c:pt>
                <c:pt idx="16" formatCode="0">
                  <c:v>19.2</c:v>
                </c:pt>
                <c:pt idx="18" formatCode="0">
                  <c:v>16.7</c:v>
                </c:pt>
                <c:pt idx="19" formatCode="0">
                  <c:v>12.1</c:v>
                </c:pt>
                <c:pt idx="21" formatCode="0">
                  <c:v>16.2</c:v>
                </c:pt>
                <c:pt idx="22" formatCode="0">
                  <c:v>11.5</c:v>
                </c:pt>
                <c:pt idx="23" formatCode="0">
                  <c:v>15</c:v>
                </c:pt>
                <c:pt idx="24" formatCode="0">
                  <c:v>16.5</c:v>
                </c:pt>
                <c:pt idx="25" formatCode="0">
                  <c:v>17.8</c:v>
                </c:pt>
                <c:pt idx="27" formatCode="0">
                  <c:v>16.399999999999999</c:v>
                </c:pt>
                <c:pt idx="28" formatCode="0">
                  <c:v>14.299999999999999</c:v>
                </c:pt>
                <c:pt idx="29" formatCode="0">
                  <c:v>19.100000000000001</c:v>
                </c:pt>
                <c:pt idx="30" formatCode="0">
                  <c:v>15.1</c:v>
                </c:pt>
                <c:pt idx="31" formatCode="0">
                  <c:v>14.299999999999999</c:v>
                </c:pt>
                <c:pt idx="33" formatCode="0">
                  <c:v>16.399999999999999</c:v>
                </c:pt>
                <c:pt idx="34" formatCode="0">
                  <c:v>17</c:v>
                </c:pt>
                <c:pt idx="35" formatCode="0">
                  <c:v>11.9</c:v>
                </c:pt>
              </c:numCache>
            </c:numRef>
          </c:val>
          <c:extLst>
            <c:ext xmlns:c16="http://schemas.microsoft.com/office/drawing/2014/chart" uri="{C3380CC4-5D6E-409C-BE32-E72D297353CC}">
              <c16:uniqueId val="{0000000B-F229-427D-85BA-6F0929947AF1}"/>
            </c:ext>
          </c:extLst>
        </c:ser>
        <c:ser>
          <c:idx val="9"/>
          <c:order val="9"/>
          <c:tx>
            <c:strRef>
              <c:f>'Grafiki + dati'!$AB$249</c:f>
              <c:strCache>
                <c:ptCount val="1"/>
                <c:pt idx="0">
                  <c:v>Visdrīzāk mani tas ietekmēs kādā citā veidā</c:v>
                </c:pt>
              </c:strCache>
            </c:strRef>
          </c:tx>
          <c:spPr>
            <a:solidFill>
              <a:srgbClr val="FFD966"/>
            </a:solidFill>
            <a:ln>
              <a:noFill/>
            </a:ln>
            <a:effectLst/>
          </c:spPr>
          <c:invertIfNegative val="0"/>
          <c:dLbls>
            <c:dLbl>
              <c:idx val="16"/>
              <c:layout>
                <c:manualLayout>
                  <c:x val="1.5536913688205852E-3"/>
                  <c:y val="6.8665531747863284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229-427D-85BA-6F0929947AF1}"/>
                </c:ext>
              </c:extLst>
            </c:dLbl>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dati'!$AB$250:$AB$285</c:f>
              <c:numCache>
                <c:formatCode>General</c:formatCode>
                <c:ptCount val="36"/>
                <c:pt idx="0" formatCode="0">
                  <c:v>10.3</c:v>
                </c:pt>
                <c:pt idx="2" formatCode="0">
                  <c:v>11.1</c:v>
                </c:pt>
                <c:pt idx="3" formatCode="0">
                  <c:v>9.1</c:v>
                </c:pt>
                <c:pt idx="5" formatCode="0">
                  <c:v>0</c:v>
                </c:pt>
                <c:pt idx="6" formatCode="0">
                  <c:v>12.8</c:v>
                </c:pt>
                <c:pt idx="7" formatCode="0">
                  <c:v>13.6</c:v>
                </c:pt>
                <c:pt idx="8" formatCode="0">
                  <c:v>14</c:v>
                </c:pt>
                <c:pt idx="9" formatCode="0">
                  <c:v>7.3</c:v>
                </c:pt>
                <c:pt idx="10" formatCode="0">
                  <c:v>6.9</c:v>
                </c:pt>
                <c:pt idx="12" formatCode="0">
                  <c:v>11.3</c:v>
                </c:pt>
                <c:pt idx="13" formatCode="0">
                  <c:v>8.9</c:v>
                </c:pt>
                <c:pt idx="15" formatCode="0">
                  <c:v>8.8000000000000007</c:v>
                </c:pt>
                <c:pt idx="16" formatCode="0">
                  <c:v>11.2</c:v>
                </c:pt>
                <c:pt idx="18" formatCode="0">
                  <c:v>11.7</c:v>
                </c:pt>
                <c:pt idx="19" formatCode="0">
                  <c:v>5.7</c:v>
                </c:pt>
                <c:pt idx="21" formatCode="0">
                  <c:v>17.600000000000001</c:v>
                </c:pt>
                <c:pt idx="22" formatCode="0">
                  <c:v>11.8</c:v>
                </c:pt>
                <c:pt idx="23" formatCode="0">
                  <c:v>8.6999999999999993</c:v>
                </c:pt>
                <c:pt idx="24" formatCode="0">
                  <c:v>7.9</c:v>
                </c:pt>
                <c:pt idx="25" formatCode="0">
                  <c:v>12.3</c:v>
                </c:pt>
                <c:pt idx="27" formatCode="0">
                  <c:v>10.7</c:v>
                </c:pt>
                <c:pt idx="28" formatCode="0">
                  <c:v>11.9</c:v>
                </c:pt>
                <c:pt idx="29" formatCode="0">
                  <c:v>12.3</c:v>
                </c:pt>
                <c:pt idx="30" formatCode="0">
                  <c:v>5.7</c:v>
                </c:pt>
                <c:pt idx="31" formatCode="0">
                  <c:v>9.4</c:v>
                </c:pt>
                <c:pt idx="33" formatCode="0">
                  <c:v>10.7</c:v>
                </c:pt>
                <c:pt idx="34" formatCode="0">
                  <c:v>10.5</c:v>
                </c:pt>
                <c:pt idx="35" formatCode="0">
                  <c:v>9.1999999999999993</c:v>
                </c:pt>
              </c:numCache>
            </c:numRef>
          </c:val>
          <c:extLst>
            <c:ext xmlns:c16="http://schemas.microsoft.com/office/drawing/2014/chart" uri="{C3380CC4-5D6E-409C-BE32-E72D297353CC}">
              <c16:uniqueId val="{0000000D-F229-427D-85BA-6F0929947AF1}"/>
            </c:ext>
          </c:extLst>
        </c:ser>
        <c:ser>
          <c:idx val="10"/>
          <c:order val="10"/>
          <c:tx>
            <c:strRef>
              <c:f>'Grafiki + dati'!$AC$249</c:f>
              <c:strCache>
                <c:ptCount val="1"/>
                <c:pt idx="0">
                  <c:v>x</c:v>
                </c:pt>
              </c:strCache>
            </c:strRef>
          </c:tx>
          <c:spPr>
            <a:noFill/>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dati'!$AC$250:$AC$285</c:f>
              <c:numCache>
                <c:formatCode>General</c:formatCode>
                <c:ptCount val="36"/>
                <c:pt idx="0" formatCode="0">
                  <c:v>17.3</c:v>
                </c:pt>
                <c:pt idx="2" formatCode="0">
                  <c:v>16.5</c:v>
                </c:pt>
                <c:pt idx="3" formatCode="0">
                  <c:v>18.5</c:v>
                </c:pt>
                <c:pt idx="5" formatCode="0">
                  <c:v>27.6</c:v>
                </c:pt>
                <c:pt idx="6" formatCode="0">
                  <c:v>14.8</c:v>
                </c:pt>
                <c:pt idx="7" formatCode="0">
                  <c:v>14.000000000000002</c:v>
                </c:pt>
                <c:pt idx="8" formatCode="0">
                  <c:v>13.600000000000001</c:v>
                </c:pt>
                <c:pt idx="9" formatCode="0">
                  <c:v>20.3</c:v>
                </c:pt>
                <c:pt idx="10" formatCode="0">
                  <c:v>20.700000000000003</c:v>
                </c:pt>
                <c:pt idx="12" formatCode="0">
                  <c:v>16.3</c:v>
                </c:pt>
                <c:pt idx="13" formatCode="0">
                  <c:v>18.700000000000003</c:v>
                </c:pt>
                <c:pt idx="15" formatCode="0">
                  <c:v>18.8</c:v>
                </c:pt>
                <c:pt idx="16" formatCode="0">
                  <c:v>16.400000000000002</c:v>
                </c:pt>
                <c:pt idx="18" formatCode="0">
                  <c:v>15.900000000000002</c:v>
                </c:pt>
                <c:pt idx="19" formatCode="0">
                  <c:v>21.900000000000002</c:v>
                </c:pt>
                <c:pt idx="21" formatCode="0">
                  <c:v>10</c:v>
                </c:pt>
                <c:pt idx="22" formatCode="0">
                  <c:v>15.8</c:v>
                </c:pt>
                <c:pt idx="23" formatCode="0">
                  <c:v>18.900000000000002</c:v>
                </c:pt>
                <c:pt idx="24" formatCode="0">
                  <c:v>19.700000000000003</c:v>
                </c:pt>
                <c:pt idx="25" formatCode="0">
                  <c:v>15.3</c:v>
                </c:pt>
                <c:pt idx="27" formatCode="0">
                  <c:v>16.900000000000002</c:v>
                </c:pt>
                <c:pt idx="28" formatCode="0">
                  <c:v>15.700000000000001</c:v>
                </c:pt>
                <c:pt idx="29" formatCode="0">
                  <c:v>15.3</c:v>
                </c:pt>
                <c:pt idx="30" formatCode="0">
                  <c:v>21.900000000000002</c:v>
                </c:pt>
                <c:pt idx="31" formatCode="0">
                  <c:v>18.200000000000003</c:v>
                </c:pt>
                <c:pt idx="33" formatCode="0">
                  <c:v>16.900000000000002</c:v>
                </c:pt>
                <c:pt idx="34" formatCode="0">
                  <c:v>17.100000000000001</c:v>
                </c:pt>
                <c:pt idx="35" formatCode="0">
                  <c:v>18.400000000000002</c:v>
                </c:pt>
              </c:numCache>
            </c:numRef>
          </c:val>
          <c:extLst>
            <c:ext xmlns:c16="http://schemas.microsoft.com/office/drawing/2014/chart" uri="{C3380CC4-5D6E-409C-BE32-E72D297353CC}">
              <c16:uniqueId val="{0000000E-F229-427D-85BA-6F0929947AF1}"/>
            </c:ext>
          </c:extLst>
        </c:ser>
        <c:ser>
          <c:idx val="11"/>
          <c:order val="11"/>
          <c:tx>
            <c:strRef>
              <c:f>'Grafiki + dati'!$AD$249</c:f>
              <c:strCache>
                <c:ptCount val="1"/>
                <c:pt idx="0">
                  <c:v>Manus paradumus tas nemainīs – pirkšu tikpat bieži kā līdz šim</c:v>
                </c:pt>
              </c:strCache>
            </c:strRef>
          </c:tx>
          <c:spPr>
            <a:solidFill>
              <a:srgbClr val="EA7272"/>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dati'!$AD$250:$AD$285</c:f>
              <c:numCache>
                <c:formatCode>General</c:formatCode>
                <c:ptCount val="36"/>
                <c:pt idx="0" formatCode="0">
                  <c:v>29.1</c:v>
                </c:pt>
                <c:pt idx="2" formatCode="0">
                  <c:v>25.3</c:v>
                </c:pt>
                <c:pt idx="3" formatCode="0">
                  <c:v>34.5</c:v>
                </c:pt>
                <c:pt idx="5" formatCode="0">
                  <c:v>37.1</c:v>
                </c:pt>
                <c:pt idx="6" formatCode="0">
                  <c:v>38.700000000000003</c:v>
                </c:pt>
                <c:pt idx="7" formatCode="0">
                  <c:v>30</c:v>
                </c:pt>
                <c:pt idx="8" formatCode="0">
                  <c:v>23</c:v>
                </c:pt>
                <c:pt idx="9" formatCode="0">
                  <c:v>20.6</c:v>
                </c:pt>
                <c:pt idx="10" formatCode="0">
                  <c:v>27.4</c:v>
                </c:pt>
                <c:pt idx="12" formatCode="0">
                  <c:v>34.799999999999997</c:v>
                </c:pt>
                <c:pt idx="13" formatCode="0">
                  <c:v>19.8</c:v>
                </c:pt>
                <c:pt idx="15" formatCode="0">
                  <c:v>22.1</c:v>
                </c:pt>
                <c:pt idx="16" formatCode="0">
                  <c:v>33.4</c:v>
                </c:pt>
                <c:pt idx="18" formatCode="0">
                  <c:v>31.4</c:v>
                </c:pt>
                <c:pt idx="19" formatCode="0">
                  <c:v>21.6</c:v>
                </c:pt>
                <c:pt idx="21" formatCode="0">
                  <c:v>17.600000000000001</c:v>
                </c:pt>
                <c:pt idx="22" formatCode="0">
                  <c:v>14</c:v>
                </c:pt>
                <c:pt idx="23" formatCode="0">
                  <c:v>29.4</c:v>
                </c:pt>
                <c:pt idx="24" formatCode="0">
                  <c:v>37.799999999999997</c:v>
                </c:pt>
                <c:pt idx="25" formatCode="0">
                  <c:v>42.6</c:v>
                </c:pt>
                <c:pt idx="27" formatCode="0">
                  <c:v>31</c:v>
                </c:pt>
                <c:pt idx="28" formatCode="0">
                  <c:v>27.9</c:v>
                </c:pt>
                <c:pt idx="29" formatCode="0">
                  <c:v>14.6</c:v>
                </c:pt>
                <c:pt idx="30" formatCode="0">
                  <c:v>45.1</c:v>
                </c:pt>
                <c:pt idx="31" formatCode="0">
                  <c:v>21.4</c:v>
                </c:pt>
                <c:pt idx="33" formatCode="0">
                  <c:v>31</c:v>
                </c:pt>
                <c:pt idx="34" formatCode="0">
                  <c:v>25</c:v>
                </c:pt>
                <c:pt idx="35" formatCode="0">
                  <c:v>33.4</c:v>
                </c:pt>
              </c:numCache>
            </c:numRef>
          </c:val>
          <c:extLst>
            <c:ext xmlns:c16="http://schemas.microsoft.com/office/drawing/2014/chart" uri="{C3380CC4-5D6E-409C-BE32-E72D297353CC}">
              <c16:uniqueId val="{0000000F-F229-427D-85BA-6F0929947AF1}"/>
            </c:ext>
          </c:extLst>
        </c:ser>
        <c:ser>
          <c:idx val="12"/>
          <c:order val="12"/>
          <c:tx>
            <c:strRef>
              <c:f>'Grafiki + dati'!$AE$249</c:f>
              <c:strCache>
                <c:ptCount val="1"/>
                <c:pt idx="0">
                  <c:v>x</c:v>
                </c:pt>
              </c:strCache>
            </c:strRef>
          </c:tx>
          <c:spPr>
            <a:noFill/>
          </c:spPr>
          <c:invertIfNegative val="0"/>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dati'!$AE$250:$AE$285</c:f>
              <c:numCache>
                <c:formatCode>General</c:formatCode>
                <c:ptCount val="36"/>
                <c:pt idx="0" formatCode="0">
                  <c:v>26</c:v>
                </c:pt>
                <c:pt idx="2" formatCode="0">
                  <c:v>29.8</c:v>
                </c:pt>
                <c:pt idx="3" formatCode="0">
                  <c:v>20.6</c:v>
                </c:pt>
                <c:pt idx="5" formatCode="0">
                  <c:v>18</c:v>
                </c:pt>
                <c:pt idx="6" formatCode="0">
                  <c:v>16.399999999999999</c:v>
                </c:pt>
                <c:pt idx="7" formatCode="0">
                  <c:v>25.1</c:v>
                </c:pt>
                <c:pt idx="8" formatCode="0">
                  <c:v>32.1</c:v>
                </c:pt>
                <c:pt idx="9" formatCode="0">
                  <c:v>34.5</c:v>
                </c:pt>
                <c:pt idx="10" formatCode="0">
                  <c:v>27.700000000000003</c:v>
                </c:pt>
                <c:pt idx="12" formatCode="0">
                  <c:v>20.300000000000004</c:v>
                </c:pt>
                <c:pt idx="13" formatCode="0">
                  <c:v>35.299999999999997</c:v>
                </c:pt>
                <c:pt idx="15" formatCode="0">
                  <c:v>33</c:v>
                </c:pt>
                <c:pt idx="16" formatCode="0">
                  <c:v>21.700000000000003</c:v>
                </c:pt>
                <c:pt idx="18" formatCode="0">
                  <c:v>23.700000000000003</c:v>
                </c:pt>
                <c:pt idx="19" formatCode="0">
                  <c:v>33.5</c:v>
                </c:pt>
                <c:pt idx="21" formatCode="0">
                  <c:v>37.5</c:v>
                </c:pt>
                <c:pt idx="22" formatCode="0">
                  <c:v>41.1</c:v>
                </c:pt>
                <c:pt idx="23" formatCode="0">
                  <c:v>25.700000000000003</c:v>
                </c:pt>
                <c:pt idx="24" formatCode="0">
                  <c:v>17.300000000000004</c:v>
                </c:pt>
                <c:pt idx="25" formatCode="0">
                  <c:v>12.5</c:v>
                </c:pt>
                <c:pt idx="27" formatCode="0">
                  <c:v>24.1</c:v>
                </c:pt>
                <c:pt idx="28" formatCode="0">
                  <c:v>27.200000000000003</c:v>
                </c:pt>
                <c:pt idx="29" formatCode="0">
                  <c:v>40.5</c:v>
                </c:pt>
                <c:pt idx="30" formatCode="0">
                  <c:v>10</c:v>
                </c:pt>
                <c:pt idx="31" formatCode="0">
                  <c:v>33.700000000000003</c:v>
                </c:pt>
                <c:pt idx="33" formatCode="0">
                  <c:v>24.1</c:v>
                </c:pt>
                <c:pt idx="34" formatCode="0">
                  <c:v>30.1</c:v>
                </c:pt>
                <c:pt idx="35" formatCode="0">
                  <c:v>21.700000000000003</c:v>
                </c:pt>
              </c:numCache>
            </c:numRef>
          </c:val>
          <c:extLst>
            <c:ext xmlns:c16="http://schemas.microsoft.com/office/drawing/2014/chart" uri="{C3380CC4-5D6E-409C-BE32-E72D297353CC}">
              <c16:uniqueId val="{00000010-F229-427D-85BA-6F0929947AF1}"/>
            </c:ext>
          </c:extLst>
        </c:ser>
        <c:ser>
          <c:idx val="13"/>
          <c:order val="13"/>
          <c:tx>
            <c:strRef>
              <c:f>'Grafiki + dati'!$AF$249</c:f>
              <c:strCache>
                <c:ptCount val="1"/>
                <c:pt idx="0">
                  <c:v>Grūti pateikt</c:v>
                </c:pt>
              </c:strCache>
            </c:strRef>
          </c:tx>
          <c:spPr>
            <a:solidFill>
              <a:sysClr val="window" lastClr="FFFFFF">
                <a:lumMod val="75000"/>
              </a:sysClr>
            </a:solidFill>
          </c:spPr>
          <c:invertIfNegative val="0"/>
          <c:dLbls>
            <c:dLbl>
              <c:idx val="0"/>
              <c:layout>
                <c:manualLayout>
                  <c:x val="1.1891490152359827E-2"/>
                  <c:y val="3.703660918696725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229-427D-85BA-6F0929947AF1}"/>
                </c:ext>
              </c:extLst>
            </c:dLbl>
            <c:dLbl>
              <c:idx val="2"/>
              <c:layout>
                <c:manualLayout>
                  <c:x val="1.1891490152359609E-2"/>
                  <c:y val="2.02020202020202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229-427D-85BA-6F0929947AF1}"/>
                </c:ext>
              </c:extLst>
            </c:dLbl>
            <c:dLbl>
              <c:idx val="5"/>
              <c:layout>
                <c:manualLayout>
                  <c:x val="1.1891490152359718E-2"/>
                  <c:y val="3.703660918696725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229-427D-85BA-6F0929947AF1}"/>
                </c:ext>
              </c:extLst>
            </c:dLbl>
            <c:dLbl>
              <c:idx val="6"/>
              <c:layout>
                <c:manualLayout>
                  <c:x val="1.1891490152359718E-2"/>
                  <c:y val="3.1814205042551498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229-427D-85BA-6F0929947AF1}"/>
                </c:ext>
              </c:extLst>
            </c:dLbl>
            <c:dLbl>
              <c:idx val="7"/>
              <c:layout>
                <c:manualLayout>
                  <c:x val="1.0405053883314752E-2"/>
                  <c:y val="1.590710252127574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229-427D-85BA-6F0929947AF1}"/>
                </c:ext>
              </c:extLst>
            </c:dLbl>
            <c:dLbl>
              <c:idx val="8"/>
              <c:layout>
                <c:manualLayout>
                  <c:x val="1.0405053883314645E-2"/>
                  <c:y val="7.407321837393450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229-427D-85BA-6F0929947AF1}"/>
                </c:ext>
              </c:extLst>
            </c:dLbl>
            <c:dLbl>
              <c:idx val="13"/>
              <c:layout>
                <c:manualLayout>
                  <c:x val="8.9186176142698973E-3"/>
                  <c:y val="7.407321837393450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229-427D-85BA-6F0929947AF1}"/>
                </c:ext>
              </c:extLst>
            </c:dLbl>
            <c:dLbl>
              <c:idx val="15"/>
              <c:layout>
                <c:manualLayout>
                  <c:x val="1.0405053883314752E-2"/>
                  <c:y val="2.02020202020202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229-427D-85BA-6F0929947AF1}"/>
                </c:ext>
              </c:extLst>
            </c:dLbl>
            <c:dLbl>
              <c:idx val="16"/>
              <c:layout>
                <c:manualLayout>
                  <c:x val="1.189149015235949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F229-427D-85BA-6F0929947AF1}"/>
                </c:ext>
              </c:extLst>
            </c:dLbl>
            <c:dLbl>
              <c:idx val="18"/>
              <c:layout>
                <c:manualLayout>
                  <c:x val="8.91861761426978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F229-427D-85BA-6F0929947AF1}"/>
                </c:ext>
              </c:extLst>
            </c:dLbl>
            <c:dLbl>
              <c:idx val="21"/>
              <c:layout>
                <c:manualLayout>
                  <c:x val="1.3377926421404682E-2"/>
                  <c:y val="1.5907102513868427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F229-427D-85BA-6F0929947AF1}"/>
                </c:ext>
              </c:extLst>
            </c:dLbl>
            <c:dLbl>
              <c:idx val="22"/>
              <c:layout>
                <c:manualLayout>
                  <c:x val="8.9186176142696787E-3"/>
                  <c:y val="7.407321837393450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F229-427D-85BA-6F0929947AF1}"/>
                </c:ext>
              </c:extLst>
            </c:dLbl>
            <c:dLbl>
              <c:idx val="24"/>
              <c:layout>
                <c:manualLayout>
                  <c:x val="8.918617614269678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F229-427D-85BA-6F0929947AF1}"/>
                </c:ext>
              </c:extLst>
            </c:dLbl>
            <c:dLbl>
              <c:idx val="25"/>
              <c:layout>
                <c:manualLayout>
                  <c:x val="1.04050538833147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F229-427D-85BA-6F0929947AF1}"/>
                </c:ext>
              </c:extLst>
            </c:dLbl>
            <c:dLbl>
              <c:idx val="29"/>
              <c:layout>
                <c:manualLayout>
                  <c:x val="1.4864362690449647E-3"/>
                  <c:y val="2.020679233277658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F229-427D-85BA-6F0929947AF1}"/>
                </c:ext>
              </c:extLst>
            </c:dLbl>
            <c:dLbl>
              <c:idx val="30"/>
              <c:layout>
                <c:manualLayout>
                  <c:x val="1.040505388331486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F229-427D-85BA-6F0929947AF1}"/>
                </c:ext>
              </c:extLst>
            </c:dLbl>
            <c:dLbl>
              <c:idx val="31"/>
              <c:layout>
                <c:manualLayout>
                  <c:x val="1.0405053883314645E-2"/>
                  <c:y val="2.02020202020202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F229-427D-85BA-6F0929947AF1}"/>
                </c:ext>
              </c:extLst>
            </c:dLbl>
            <c:dLbl>
              <c:idx val="34"/>
              <c:layout>
                <c:manualLayout>
                  <c:x val="1.1891490152359609E-2"/>
                  <c:y val="1.48146436747869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F229-427D-85BA-6F0929947AF1}"/>
                </c:ext>
              </c:extLst>
            </c:dLbl>
            <c:dLbl>
              <c:idx val="35"/>
              <c:layout>
                <c:manualLayout>
                  <c:x val="1.189149015235960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F229-427D-85BA-6F0929947AF1}"/>
                </c:ext>
              </c:extLst>
            </c:dLbl>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dati'!$R$250:$R$285</c:f>
              <c:strCache>
                <c:ptCount val="36"/>
                <c:pt idx="0">
                  <c:v>Visi respondenti (n=497)</c:v>
                </c:pt>
                <c:pt idx="2">
                  <c:v>Vīrietis (n=287)</c:v>
                </c:pt>
                <c:pt idx="3">
                  <c:v>Sieviete (n=210)</c:v>
                </c:pt>
                <c:pt idx="5">
                  <c:v>18 - 24 g.v. (n=28)</c:v>
                </c:pt>
                <c:pt idx="6">
                  <c:v>25 - 34 g.v. (n=82)</c:v>
                </c:pt>
                <c:pt idx="7">
                  <c:v>35 - 44 g.v. (n=95)</c:v>
                </c:pt>
                <c:pt idx="8">
                  <c:v>45 - 54 g.v. (n=123)</c:v>
                </c:pt>
                <c:pt idx="9">
                  <c:v>55 - 63 g.v. (n=95)</c:v>
                </c:pt>
                <c:pt idx="10">
                  <c:v>64 - 75 g.v. (n=74)</c:v>
                </c:pt>
                <c:pt idx="12">
                  <c:v>Latviešu (n=311)</c:v>
                </c:pt>
                <c:pt idx="13">
                  <c:v>Krievu (n=181)</c:v>
                </c:pt>
                <c:pt idx="15">
                  <c:v>Vidējā vai pamata (n=187)</c:v>
                </c:pt>
                <c:pt idx="16">
                  <c:v>Augstākā (n=310)</c:v>
                </c:pt>
                <c:pt idx="18">
                  <c:v>Strādā (n=386)</c:v>
                </c:pt>
                <c:pt idx="19">
                  <c:v>Nestrādā (n=111)</c:v>
                </c:pt>
                <c:pt idx="21">
                  <c:v>Zemi (n=70)</c:v>
                </c:pt>
                <c:pt idx="22">
                  <c:v>Vidēji zemi (n=57)</c:v>
                </c:pt>
                <c:pt idx="23">
                  <c:v>Vidēji (n=73)</c:v>
                </c:pt>
                <c:pt idx="24">
                  <c:v>Vidēji augsti (n=87)</c:v>
                </c:pt>
                <c:pt idx="25">
                  <c:v>Augsti (n=83)</c:v>
                </c:pt>
                <c:pt idx="27">
                  <c:v> Rīga (n=186)</c:v>
                </c:pt>
                <c:pt idx="28">
                  <c:v> Vidzeme (n=125)</c:v>
                </c:pt>
                <c:pt idx="29">
                  <c:v> Kurzeme (n=48)</c:v>
                </c:pt>
                <c:pt idx="30">
                  <c:v> Zemgale (n=65)</c:v>
                </c:pt>
                <c:pt idx="31">
                  <c:v> Latgale (n=73)</c:v>
                </c:pt>
                <c:pt idx="33">
                  <c:v> Rīga (n=186)</c:v>
                </c:pt>
                <c:pt idx="34">
                  <c:v> Cita pilsēta (n=200)</c:v>
                </c:pt>
                <c:pt idx="35">
                  <c:v> Lauki (n=111)</c:v>
                </c:pt>
              </c:strCache>
            </c:strRef>
          </c:cat>
          <c:val>
            <c:numRef>
              <c:f>'Grafiki + dati'!$AF$250:$AF$285</c:f>
              <c:numCache>
                <c:formatCode>General</c:formatCode>
                <c:ptCount val="36"/>
                <c:pt idx="0" formatCode="0">
                  <c:v>4</c:v>
                </c:pt>
                <c:pt idx="2" formatCode="0">
                  <c:v>3.4</c:v>
                </c:pt>
                <c:pt idx="3" formatCode="0">
                  <c:v>4.9000000000000004</c:v>
                </c:pt>
                <c:pt idx="5" formatCode="0">
                  <c:v>3.3</c:v>
                </c:pt>
                <c:pt idx="6" formatCode="0">
                  <c:v>3.3</c:v>
                </c:pt>
                <c:pt idx="7" formatCode="0">
                  <c:v>3.7</c:v>
                </c:pt>
                <c:pt idx="8" formatCode="0">
                  <c:v>3.4</c:v>
                </c:pt>
                <c:pt idx="9" formatCode="0">
                  <c:v>5.0999999999999996</c:v>
                </c:pt>
                <c:pt idx="10" formatCode="0">
                  <c:v>5.7</c:v>
                </c:pt>
                <c:pt idx="12" formatCode="0">
                  <c:v>4.5999999999999996</c:v>
                </c:pt>
                <c:pt idx="13" formatCode="0">
                  <c:v>2.6</c:v>
                </c:pt>
                <c:pt idx="15" formatCode="0">
                  <c:v>3.8</c:v>
                </c:pt>
                <c:pt idx="16" formatCode="0">
                  <c:v>4.2</c:v>
                </c:pt>
                <c:pt idx="18" formatCode="0">
                  <c:v>3.4</c:v>
                </c:pt>
                <c:pt idx="19" formatCode="0">
                  <c:v>6</c:v>
                </c:pt>
                <c:pt idx="21" formatCode="0">
                  <c:v>3.8</c:v>
                </c:pt>
                <c:pt idx="22" formatCode="0">
                  <c:v>3.2</c:v>
                </c:pt>
                <c:pt idx="23" formatCode="0">
                  <c:v>4.0999999999999996</c:v>
                </c:pt>
                <c:pt idx="24" formatCode="0">
                  <c:v>3.1</c:v>
                </c:pt>
                <c:pt idx="25" formatCode="0">
                  <c:v>2.2000000000000002</c:v>
                </c:pt>
                <c:pt idx="27" formatCode="0">
                  <c:v>4.7</c:v>
                </c:pt>
                <c:pt idx="28" formatCode="0">
                  <c:v>5</c:v>
                </c:pt>
                <c:pt idx="29" formatCode="0">
                  <c:v>6.6</c:v>
                </c:pt>
                <c:pt idx="30" formatCode="0">
                  <c:v>1.6</c:v>
                </c:pt>
                <c:pt idx="31" formatCode="0">
                  <c:v>1.2</c:v>
                </c:pt>
                <c:pt idx="33" formatCode="0">
                  <c:v>4.7</c:v>
                </c:pt>
                <c:pt idx="34" formatCode="0">
                  <c:v>3.3</c:v>
                </c:pt>
                <c:pt idx="35" formatCode="0">
                  <c:v>4.0999999999999996</c:v>
                </c:pt>
              </c:numCache>
            </c:numRef>
          </c:val>
          <c:extLst>
            <c:ext xmlns:c16="http://schemas.microsoft.com/office/drawing/2014/chart" uri="{C3380CC4-5D6E-409C-BE32-E72D297353CC}">
              <c16:uniqueId val="{00000024-F229-427D-85BA-6F0929947AF1}"/>
            </c:ext>
          </c:extLst>
        </c:ser>
        <c:dLbls>
          <c:showLegendKey val="0"/>
          <c:showVal val="0"/>
          <c:showCatName val="0"/>
          <c:showSerName val="0"/>
          <c:showPercent val="0"/>
          <c:showBubbleSize val="0"/>
        </c:dLbls>
        <c:gapWidth val="40"/>
        <c:overlap val="100"/>
        <c:axId val="42462208"/>
        <c:axId val="41968384"/>
      </c:barChart>
      <c:catAx>
        <c:axId val="4246220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41968384"/>
        <c:crosses val="autoZero"/>
        <c:auto val="1"/>
        <c:lblAlgn val="ctr"/>
        <c:lblOffset val="100"/>
        <c:noMultiLvlLbl val="0"/>
      </c:catAx>
      <c:valAx>
        <c:axId val="41968384"/>
        <c:scaling>
          <c:orientation val="minMax"/>
          <c:max val="270"/>
          <c:min val="0"/>
        </c:scaling>
        <c:delete val="1"/>
        <c:axPos val="b"/>
        <c:numFmt formatCode="General" sourceLinked="1"/>
        <c:majorTickMark val="out"/>
        <c:minorTickMark val="none"/>
        <c:tickLblPos val="nextTo"/>
        <c:crossAx val="42462208"/>
        <c:crosses val="max"/>
        <c:crossBetween val="between"/>
        <c:majorUnit val="20"/>
      </c:valAx>
      <c:spPr>
        <a:noFill/>
        <a:ln>
          <a:noFill/>
        </a:ln>
        <a:effectLst/>
      </c:spPr>
    </c:plotArea>
    <c:legend>
      <c:legendPos val="t"/>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3.716090672612412E-2"/>
          <c:y val="7.6614597021735564E-2"/>
          <c:w val="0.94202898550724645"/>
          <c:h val="0.11387302953527684"/>
        </c:manualLayout>
      </c:layout>
      <c:overlay val="0"/>
      <c:spPr>
        <a:noFill/>
        <a:ln>
          <a:solidFill>
            <a:sysClr val="window" lastClr="FFFFFF">
              <a:lumMod val="75000"/>
            </a:sysClr>
          </a:solid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0.01603</cdr:y>
    </cdr:from>
    <cdr:to>
      <cdr:x>0.10957</cdr:x>
      <cdr:y>0.04348</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139890"/>
          <a:ext cx="626193" cy="2394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Dzimums</a:t>
          </a:r>
        </a:p>
      </cdr:txBody>
    </cdr:sp>
  </cdr:relSizeAnchor>
  <cdr:relSizeAnchor xmlns:cdr="http://schemas.openxmlformats.org/drawingml/2006/chartDrawing">
    <cdr:from>
      <cdr:x>0</cdr:x>
      <cdr:y>0.88632</cdr:y>
    </cdr:from>
    <cdr:to>
      <cdr:x>0.17246</cdr:x>
      <cdr:y>0.91278</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1149790" y="5215796"/>
          <a:ext cx="1178827" cy="15571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Apdzīvota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vieta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0.72505</cdr:y>
    </cdr:from>
    <cdr:to>
      <cdr:x>0.10001</cdr:x>
      <cdr:y>0.76114</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1149790" y="4266726"/>
          <a:ext cx="683605" cy="212381"/>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0.53652</cdr:y>
    </cdr:from>
    <cdr:to>
      <cdr:x>0.12775</cdr:x>
      <cdr:y>0.56372</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1149790" y="3157264"/>
          <a:ext cx="873218" cy="16006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0.3801</cdr:y>
    </cdr:from>
    <cdr:to>
      <cdr:x>0.10835</cdr:x>
      <cdr:y>0.4068</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1149790" y="2236822"/>
          <a:ext cx="740612" cy="15712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Izglītība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0.27593</cdr:y>
    </cdr:from>
    <cdr:to>
      <cdr:x>0.255</cdr:x>
      <cdr:y>0.32815</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0" y="1500713"/>
          <a:ext cx="1457325" cy="284013"/>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Sarunvaloda ģimenē</a:t>
          </a:r>
        </a:p>
      </cdr:txBody>
    </cdr:sp>
  </cdr:relSizeAnchor>
  <cdr:relSizeAnchor xmlns:cdr="http://schemas.openxmlformats.org/drawingml/2006/chartDrawing">
    <cdr:from>
      <cdr:x>0</cdr:x>
      <cdr:y>0.09245</cdr:y>
    </cdr:from>
    <cdr:to>
      <cdr:x>0.10957</cdr:x>
      <cdr:y>0.11965</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0" y="806574"/>
          <a:ext cx="626193" cy="23731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Vecums</a:t>
          </a:r>
        </a:p>
      </cdr:txBody>
    </cdr:sp>
  </cdr:relSizeAnchor>
  <cdr:relSizeAnchor xmlns:cdr="http://schemas.openxmlformats.org/drawingml/2006/chartDrawing">
    <cdr:from>
      <cdr:x>0</cdr:x>
      <cdr:y>0.45862</cdr:y>
    </cdr:from>
    <cdr:to>
      <cdr:x>0.25333</cdr:x>
      <cdr:y>0.48968</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1149790" y="2698852"/>
          <a:ext cx="1731603" cy="18278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Nodarbinātība</a:t>
          </a:r>
          <a:r>
            <a:rPr lang="lv-LV" sz="900" b="1" i="0" u="none" strike="noStrike" baseline="0" dirty="0">
              <a:solidFill>
                <a:srgbClr val="000000"/>
              </a:solidFill>
              <a:latin typeface="Arial"/>
              <a:cs typeface="Arial"/>
            </a:rPr>
            <a:t>s statuss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rtlCol="0" anchor="b" anchorCtr="0"/>
        <a:lstStyle xmlns:a="http://schemas.openxmlformats.org/drawingml/2006/main"/>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0.96194</cdr:y>
    </cdr:from>
    <cdr:to>
      <cdr:x>0.26715</cdr:x>
      <cdr:y>1</cdr:y>
    </cdr:to>
    <cdr:sp macro="" textlink="">
      <cdr:nvSpPr>
        <cdr:cNvPr id="5" name="TextBox 1">
          <a:extLst xmlns:a="http://schemas.openxmlformats.org/drawingml/2006/main">
            <a:ext uri="{FF2B5EF4-FFF2-40B4-BE49-F238E27FC236}">
              <a16:creationId xmlns:a16="http://schemas.microsoft.com/office/drawing/2014/main" id="{BDE0D89A-6A3D-4258-B6D6-3A0B20F29B10}"/>
            </a:ext>
          </a:extLst>
        </cdr:cNvPr>
        <cdr:cNvSpPr txBox="1"/>
      </cdr:nvSpPr>
      <cdr:spPr>
        <a:xfrm xmlns:a="http://schemas.openxmlformats.org/drawingml/2006/main">
          <a:off x="0" y="5295900"/>
          <a:ext cx="2274876" cy="20955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0.89458</cdr:x>
      <cdr:y>0.90562</cdr:y>
    </cdr:from>
    <cdr:to>
      <cdr:x>0.91973</cdr:x>
      <cdr:y>0.94205</cdr:y>
    </cdr:to>
    <cdr:sp macro="" textlink="">
      <cdr:nvSpPr>
        <cdr:cNvPr id="8" name="TextBox 1">
          <a:extLst xmlns:a="http://schemas.openxmlformats.org/drawingml/2006/main">
            <a:ext uri="{FF2B5EF4-FFF2-40B4-BE49-F238E27FC236}">
              <a16:creationId xmlns:a16="http://schemas.microsoft.com/office/drawing/2014/main" id="{FA1B1524-F57C-4C4E-8DCE-460184CBA387}"/>
            </a:ext>
          </a:extLst>
        </cdr:cNvPr>
        <cdr:cNvSpPr txBox="1"/>
      </cdr:nvSpPr>
      <cdr:spPr>
        <a:xfrm xmlns:a="http://schemas.openxmlformats.org/drawingml/2006/main">
          <a:off x="6457231" y="4810661"/>
          <a:ext cx="181506" cy="193546"/>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lv-LV" sz="9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0.00261</cdr:x>
      <cdr:y>0</cdr:y>
    </cdr:from>
    <cdr:to>
      <cdr:x>1</cdr:x>
      <cdr:y>0.09159</cdr:y>
    </cdr:to>
    <cdr:sp macro="" textlink="">
      <cdr:nvSpPr>
        <cdr:cNvPr id="6" name="TextBox 1">
          <a:extLst xmlns:a="http://schemas.openxmlformats.org/drawingml/2006/main">
            <a:ext uri="{FF2B5EF4-FFF2-40B4-BE49-F238E27FC236}">
              <a16:creationId xmlns:a16="http://schemas.microsoft.com/office/drawing/2014/main" id="{8A9BE80D-2474-4A07-999F-9BFBD837F3F8}"/>
            </a:ext>
          </a:extLst>
        </cdr:cNvPr>
        <cdr:cNvSpPr txBox="1"/>
      </cdr:nvSpPr>
      <cdr:spPr>
        <a:xfrm xmlns:a="http://schemas.openxmlformats.org/drawingml/2006/main">
          <a:off x="18838" y="0"/>
          <a:ext cx="7199320" cy="48652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F1. "Vai pēdējā gada laikā Jūs esat pircis/-kusi alkoholiskus dzērienus? Ja JĀ, lūdzu, atzīmējiet kādus."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dirty="0">
              <a:effectLst/>
              <a:latin typeface="Arial" panose="020B0604020202020204" pitchFamily="34" charset="0"/>
              <a:ea typeface="+mn-ea"/>
              <a:cs typeface="Arial" panose="020B0604020202020204" pitchFamily="34" charset="0"/>
            </a:rPr>
            <a:t>Iespējamas vairākas atbildes</a:t>
          </a:r>
          <a:endParaRPr lang="lv-LV" sz="1200" i="0" u="sng" dirty="0">
            <a:effectLst/>
            <a:latin typeface="Arial" panose="020B0604020202020204" pitchFamily="34" charset="0"/>
            <a:cs typeface="Arial" panose="020B0604020202020204" pitchFamily="34" charset="0"/>
          </a:endParaRPr>
        </a:p>
        <a:p xmlns:a="http://schemas.openxmlformats.org/drawingml/2006/main">
          <a:endParaRPr lang="lv-LV" sz="1100" dirty="0">
            <a:latin typeface="Arial" panose="020B0604020202020204" pitchFamily="34"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0.17097</cdr:y>
    </cdr:from>
    <cdr:to>
      <cdr:x>0.16201</cdr:x>
      <cdr:y>0.21044</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0" y="1025941"/>
          <a:ext cx="1379572" cy="2368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0.87114</cdr:y>
    </cdr:from>
    <cdr:to>
      <cdr:x>0.18815</cdr:x>
      <cdr:y>0.91394</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0" y="5227479"/>
          <a:ext cx="1602163" cy="2568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0.23937</cdr:y>
    </cdr:from>
    <cdr:to>
      <cdr:x>0.16201</cdr:x>
      <cdr:y>0.28218</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0" y="1317850"/>
          <a:ext cx="1379572" cy="2356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0.73913</cdr:y>
    </cdr:from>
    <cdr:to>
      <cdr:x>0.16201</cdr:x>
      <cdr:y>0.78193</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0" y="4435352"/>
          <a:ext cx="1379572" cy="2568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0.6032</cdr:y>
    </cdr:from>
    <cdr:to>
      <cdr:x>0.16201</cdr:x>
      <cdr:y>0.64601</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0" y="3619627"/>
          <a:ext cx="1379572" cy="2568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0.46674</cdr:y>
    </cdr:from>
    <cdr:to>
      <cdr:x>0.16201</cdr:x>
      <cdr:y>0.50955</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0" y="2800794"/>
          <a:ext cx="1379572" cy="2568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0.39831</cdr:y>
    </cdr:from>
    <cdr:to>
      <cdr:x>0.14765</cdr:x>
      <cdr:y>0.44444</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0" y="2390179"/>
          <a:ext cx="1257300" cy="2768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0.53061</cdr:y>
    </cdr:from>
    <cdr:to>
      <cdr:x>0.12444</cdr:x>
      <cdr:y>0.58846</cdr:y>
    </cdr:to>
    <cdr:sp macro="" textlink="">
      <cdr:nvSpPr>
        <cdr:cNvPr id="11" name="TextBox 1">
          <a:extLst xmlns:a="http://schemas.openxmlformats.org/drawingml/2006/main">
            <a:ext uri="{FF2B5EF4-FFF2-40B4-BE49-F238E27FC236}">
              <a16:creationId xmlns:a16="http://schemas.microsoft.com/office/drawing/2014/main" id="{D19888ED-9100-45EC-9E6B-8E8A63A7B738}"/>
            </a:ext>
          </a:extLst>
        </cdr:cNvPr>
        <cdr:cNvSpPr txBox="1"/>
      </cdr:nvSpPr>
      <cdr:spPr>
        <a:xfrm xmlns:a="http://schemas.openxmlformats.org/drawingml/2006/main">
          <a:off x="0" y="3184048"/>
          <a:ext cx="1059650" cy="3471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a:t>
          </a:r>
          <a:r>
            <a:rPr lang="lv-LV" sz="900" b="1" baseline="0" dirty="0">
              <a:latin typeface="Arial" panose="020B0604020202020204" pitchFamily="34" charset="0"/>
              <a:cs typeface="Arial" panose="020B0604020202020204" pitchFamily="34" charset="0"/>
            </a:rPr>
            <a:t> statuss</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0.96367</cdr:y>
    </cdr:from>
    <cdr:to>
      <cdr:x>0.65839</cdr:x>
      <cdr:y>1</cdr:y>
    </cdr:to>
    <cdr:sp macro="" textlink="">
      <cdr:nvSpPr>
        <cdr:cNvPr id="14" name="TextBox 1">
          <a:extLst xmlns:a="http://schemas.openxmlformats.org/drawingml/2006/main">
            <a:ext uri="{FF2B5EF4-FFF2-40B4-BE49-F238E27FC236}">
              <a16:creationId xmlns:a16="http://schemas.microsoft.com/office/drawing/2014/main" id="{DA5E18F3-ABC8-4379-9E9C-BE116DB096C3}"/>
            </a:ext>
          </a:extLst>
        </cdr:cNvPr>
        <cdr:cNvSpPr txBox="1"/>
      </cdr:nvSpPr>
      <cdr:spPr>
        <a:xfrm xmlns:a="http://schemas.openxmlformats.org/drawingml/2006/main">
          <a:off x="0" y="5305425"/>
          <a:ext cx="5606421" cy="20002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0.88257</cdr:x>
      <cdr:y>0.08208</cdr:y>
    </cdr:to>
    <cdr:sp macro="" textlink="">
      <cdr:nvSpPr>
        <cdr:cNvPr id="13" name="TextBox 1">
          <a:extLst xmlns:a="http://schemas.openxmlformats.org/drawingml/2006/main">
            <a:ext uri="{FF2B5EF4-FFF2-40B4-BE49-F238E27FC236}">
              <a16:creationId xmlns:a16="http://schemas.microsoft.com/office/drawing/2014/main" id="{B5604A82-25AA-40C1-94F1-76C5820A57C8}"/>
            </a:ext>
          </a:extLst>
        </cdr:cNvPr>
        <cdr:cNvSpPr txBox="1"/>
      </cdr:nvSpPr>
      <cdr:spPr>
        <a:xfrm xmlns:a="http://schemas.openxmlformats.org/drawingml/2006/main">
          <a:off x="0" y="0"/>
          <a:ext cx="7515393" cy="4519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dirty="0">
              <a:effectLst/>
              <a:latin typeface="Arial" panose="020B0604020202020204" pitchFamily="34" charset="0"/>
              <a:ea typeface="+mn-ea"/>
              <a:cs typeface="Arial" panose="020B0604020202020204" pitchFamily="34" charset="0"/>
            </a:rPr>
            <a:t>F1. "Vai pēdējā gada laikā Jūs esat pircis/-kusi alkoholiskus dzērienus? Ja JĀ, lūdzu, atzīmējiet kādus."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dirty="0">
              <a:effectLst/>
              <a:latin typeface="Arial" panose="020B0604020202020204" pitchFamily="34" charset="0"/>
              <a:ea typeface="+mn-ea"/>
              <a:cs typeface="Arial" panose="020B0604020202020204" pitchFamily="34" charset="0"/>
            </a:rPr>
            <a:t>Iespējamas vairākas atbildes</a:t>
          </a:r>
          <a:endParaRPr lang="lv-LV" sz="1100" i="0" u="sng" dirty="0">
            <a:effectLst/>
            <a:latin typeface="Arial" panose="020B0604020202020204" pitchFamily="34" charset="0"/>
            <a:cs typeface="Arial" panose="020B0604020202020204" pitchFamily="34" charset="0"/>
          </a:endParaRPr>
        </a:p>
        <a:p xmlns:a="http://schemas.openxmlformats.org/drawingml/2006/main">
          <a:endParaRPr lang="lv-LV" sz="1050" dirty="0">
            <a:latin typeface="Arial" panose="020B0604020202020204" pitchFamily="34" charset="0"/>
            <a:cs typeface="Arial" panose="020B060402020202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0.00619</cdr:y>
    </cdr:from>
    <cdr:to>
      <cdr:x>1</cdr:x>
      <cdr:y>0.16901</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0" y="29303"/>
          <a:ext cx="8505824" cy="77079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F2. "Latvijas valdība ir nolēmusi no 2020.gada 1.marta pacelt alkohola akcīzi Latvijā.  Tas nozīmē, ka 1 litrs 40% stipro alkoholisko dzērienu veikalā sadārdzināsies par apmēram 3 līdz 4 eiro, viens litrs alus par apmēram 6 centiem, bet litrs vīna par apmēram 20 centiem. Līdz ar šīm izmaiņām stiprie alkoholiskie dzērieni Latvijā maksās vairāk nekā Lietuvā un Igaunijā. Vai Jūs atbalstāt valdības lēmumu pacelt alkohola akcīzi Latvijā?" </a:t>
          </a:r>
          <a:endParaRPr lang="lv-LV" sz="12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0.95372</cdr:y>
    </cdr:from>
    <cdr:to>
      <cdr:x>0.49048</cdr:x>
      <cdr:y>1</cdr:y>
    </cdr:to>
    <cdr:sp macro="" textlink="">
      <cdr:nvSpPr>
        <cdr:cNvPr id="4" name="TextBox 1">
          <a:extLst xmlns:a="http://schemas.openxmlformats.org/drawingml/2006/main">
            <a:ext uri="{FF2B5EF4-FFF2-40B4-BE49-F238E27FC236}">
              <a16:creationId xmlns:a16="http://schemas.microsoft.com/office/drawing/2014/main" id="{900D52D0-E020-4443-8D09-F7547AC33A80}"/>
            </a:ext>
          </a:extLst>
        </cdr:cNvPr>
        <cdr:cNvSpPr txBox="1"/>
      </cdr:nvSpPr>
      <cdr:spPr>
        <a:xfrm xmlns:a="http://schemas.openxmlformats.org/drawingml/2006/main">
          <a:off x="0" y="4514850"/>
          <a:ext cx="4171949" cy="21907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effectLst/>
              <a:latin typeface="Arial" panose="020B0604020202020204" pitchFamily="34" charset="0"/>
              <a:ea typeface="+mn-ea"/>
              <a:cs typeface="Arial" panose="020B0604020202020204" pitchFamily="34" charset="0"/>
            </a:rPr>
            <a:t>Bāze: visi respondenti, n=1005</a:t>
          </a:r>
          <a:endParaRPr lang="lv-LV" sz="80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0.5</cdr:y>
    </cdr:from>
    <cdr:to>
      <cdr:x>0.17646</cdr:x>
      <cdr:y>0.67404</cdr:y>
    </cdr:to>
    <cdr:sp macro="" textlink="">
      <cdr:nvSpPr>
        <cdr:cNvPr id="5" name="TextBox 8">
          <a:extLst xmlns:a="http://schemas.openxmlformats.org/drawingml/2006/main">
            <a:ext uri="{FF2B5EF4-FFF2-40B4-BE49-F238E27FC236}">
              <a16:creationId xmlns:a16="http://schemas.microsoft.com/office/drawing/2014/main" id="{BFBE980F-5DA7-4E7A-A8E6-1EFEFF21ED7F}"/>
            </a:ext>
          </a:extLst>
        </cdr:cNvPr>
        <cdr:cNvSpPr txBox="1">
          <a:spLocks xmlns:a="http://schemas.openxmlformats.org/drawingml/2006/main" noChangeArrowheads="1"/>
        </cdr:cNvSpPr>
      </cdr:nvSpPr>
      <cdr:spPr bwMode="auto">
        <a:xfrm xmlns:a="http://schemas.openxmlformats.org/drawingml/2006/main">
          <a:off x="0" y="2652712"/>
          <a:ext cx="1500920" cy="92333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800" dirty="0">
              <a:solidFill>
                <a:srgbClr val="F4AF02"/>
              </a:solidFill>
              <a:latin typeface="Arial" panose="020B0604020202020204" pitchFamily="34" charset="0"/>
              <a:ea typeface="맑은 고딕" panose="020B0503020000020004" pitchFamily="34" charset="-127"/>
              <a:cs typeface="Arial" panose="020B0604020202020204" pitchFamily="34" charset="0"/>
            </a:rPr>
            <a:t>Neatbalsta:</a:t>
          </a:r>
        </a:p>
        <a:p xmlns:a="http://schemas.openxmlformats.org/drawingml/2006/main">
          <a:pPr algn="ctr" eaLnBrk="1" hangingPunct="1">
            <a:spcBef>
              <a:spcPct val="0"/>
            </a:spcBef>
            <a:buFontTx/>
            <a:buNone/>
          </a:pPr>
          <a:r>
            <a:rPr lang="lv-LV" altLang="lv-LV" sz="3600" b="1" dirty="0">
              <a:solidFill>
                <a:srgbClr val="F4AF02"/>
              </a:solidFill>
              <a:latin typeface="Arial" panose="020B0604020202020204" pitchFamily="34" charset="0"/>
              <a:ea typeface="맑은 고딕" panose="020B0503020000020004" pitchFamily="34" charset="-127"/>
              <a:cs typeface="Arial" panose="020B0604020202020204" pitchFamily="34" charset="0"/>
            </a:rPr>
            <a:t>54.6%</a:t>
          </a:r>
        </a:p>
      </cdr:txBody>
    </cdr:sp>
  </cdr:relSizeAnchor>
  <cdr:relSizeAnchor xmlns:cdr="http://schemas.openxmlformats.org/drawingml/2006/chartDrawing">
    <cdr:from>
      <cdr:x>0.17174</cdr:x>
      <cdr:y>0.31057</cdr:y>
    </cdr:from>
    <cdr:to>
      <cdr:x>0.19938</cdr:x>
      <cdr:y>0.92398</cdr:y>
    </cdr:to>
    <cdr:sp macro="" textlink="">
      <cdr:nvSpPr>
        <cdr:cNvPr id="6" name="Right Brace 5">
          <a:extLst xmlns:a="http://schemas.openxmlformats.org/drawingml/2006/main">
            <a:ext uri="{FF2B5EF4-FFF2-40B4-BE49-F238E27FC236}">
              <a16:creationId xmlns:a16="http://schemas.microsoft.com/office/drawing/2014/main" id="{F01CCF47-D7C0-4BC1-A16A-B8AA0E30DBDC}"/>
            </a:ext>
          </a:extLst>
        </cdr:cNvPr>
        <cdr:cNvSpPr/>
      </cdr:nvSpPr>
      <cdr:spPr>
        <a:xfrm xmlns:a="http://schemas.openxmlformats.org/drawingml/2006/main" flipH="1">
          <a:off x="1460759" y="1647681"/>
          <a:ext cx="235101" cy="3254400"/>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0.82525</cdr:x>
      <cdr:y>0.46054</cdr:y>
    </cdr:from>
    <cdr:to>
      <cdr:x>0.96075</cdr:x>
      <cdr:y>0.58817</cdr:y>
    </cdr:to>
    <cdr:sp macro="" textlink="">
      <cdr:nvSpPr>
        <cdr:cNvPr id="7" name="TextBox 8">
          <a:extLst xmlns:a="http://schemas.openxmlformats.org/drawingml/2006/main">
            <a:ext uri="{FF2B5EF4-FFF2-40B4-BE49-F238E27FC236}">
              <a16:creationId xmlns:a16="http://schemas.microsoft.com/office/drawing/2014/main" id="{0A49BB4A-8AEF-4229-9405-83A3E6011A02}"/>
            </a:ext>
          </a:extLst>
        </cdr:cNvPr>
        <cdr:cNvSpPr txBox="1">
          <a:spLocks xmlns:a="http://schemas.openxmlformats.org/drawingml/2006/main" noChangeArrowheads="1"/>
        </cdr:cNvSpPr>
      </cdr:nvSpPr>
      <cdr:spPr bwMode="auto">
        <a:xfrm xmlns:a="http://schemas.openxmlformats.org/drawingml/2006/main">
          <a:off x="7019431" y="2443360"/>
          <a:ext cx="1152539" cy="67710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dirty="0">
              <a:solidFill>
                <a:srgbClr val="5B305A"/>
              </a:solidFill>
              <a:latin typeface="Arial" panose="020B0604020202020204" pitchFamily="34" charset="0"/>
              <a:ea typeface="맑은 고딕" panose="020B0503020000020004" pitchFamily="34" charset="-127"/>
              <a:cs typeface="Arial" panose="020B0604020202020204" pitchFamily="34" charset="0"/>
            </a:rPr>
            <a:t>Atbalsta:</a:t>
          </a:r>
        </a:p>
        <a:p xmlns:a="http://schemas.openxmlformats.org/drawingml/2006/main">
          <a:pPr algn="ctr" eaLnBrk="1" hangingPunct="1">
            <a:spcBef>
              <a:spcPct val="0"/>
            </a:spcBef>
            <a:buFontTx/>
            <a:buNone/>
          </a:pPr>
          <a:r>
            <a:rPr lang="lv-LV" altLang="lv-LV" sz="2400" b="1" dirty="0">
              <a:solidFill>
                <a:srgbClr val="5B305A"/>
              </a:solidFill>
              <a:latin typeface="Arial" panose="020B0604020202020204" pitchFamily="34" charset="0"/>
              <a:ea typeface="맑은 고딕" panose="020B0503020000020004" pitchFamily="34" charset="-127"/>
              <a:cs typeface="Arial" panose="020B0604020202020204" pitchFamily="34" charset="0"/>
            </a:rPr>
            <a:t>36.7%</a:t>
          </a:r>
        </a:p>
      </cdr:txBody>
    </cdr:sp>
  </cdr:relSizeAnchor>
  <cdr:relSizeAnchor xmlns:cdr="http://schemas.openxmlformats.org/drawingml/2006/chartDrawing">
    <cdr:from>
      <cdr:x>0.79769</cdr:x>
      <cdr:y>0.24275</cdr:y>
    </cdr:from>
    <cdr:to>
      <cdr:x>0.82681</cdr:x>
      <cdr:y>0.80306</cdr:y>
    </cdr:to>
    <cdr:sp macro="" textlink="">
      <cdr:nvSpPr>
        <cdr:cNvPr id="8" name="Right Brace 7">
          <a:extLst xmlns:a="http://schemas.openxmlformats.org/drawingml/2006/main">
            <a:ext uri="{FF2B5EF4-FFF2-40B4-BE49-F238E27FC236}">
              <a16:creationId xmlns:a16="http://schemas.microsoft.com/office/drawing/2014/main" id="{5629CCFD-360E-4D3D-B09F-E3680846E265}"/>
            </a:ext>
          </a:extLst>
        </cdr:cNvPr>
        <cdr:cNvSpPr/>
      </cdr:nvSpPr>
      <cdr:spPr>
        <a:xfrm xmlns:a="http://schemas.openxmlformats.org/drawingml/2006/main">
          <a:off x="6785011" y="1287903"/>
          <a:ext cx="247689" cy="2972673"/>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0.19216</cdr:y>
    </cdr:from>
    <cdr:to>
      <cdr:x>0.16201</cdr:x>
      <cdr:y>0.23163</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0" y="1195213"/>
          <a:ext cx="1383560" cy="2454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0.74203</cdr:y>
    </cdr:from>
    <cdr:to>
      <cdr:x>0.18815</cdr:x>
      <cdr:y>0.78483</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0" y="4615267"/>
          <a:ext cx="1606794" cy="26620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0.24161</cdr:y>
    </cdr:from>
    <cdr:to>
      <cdr:x>0.16201</cdr:x>
      <cdr:y>0.28442</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0" y="1502741"/>
          <a:ext cx="1383560" cy="2662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0.63386</cdr:y>
    </cdr:from>
    <cdr:to>
      <cdr:x>0.16201</cdr:x>
      <cdr:y>0.67666</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321099" y="3807666"/>
          <a:ext cx="1383560" cy="2571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0.52989</cdr:y>
    </cdr:from>
    <cdr:to>
      <cdr:x>0.16201</cdr:x>
      <cdr:y>0.5727</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321099" y="3183110"/>
          <a:ext cx="1383560" cy="2571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0.42296</cdr:y>
    </cdr:from>
    <cdr:to>
      <cdr:x>0.16201</cdr:x>
      <cdr:y>0.46577</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321099" y="2540767"/>
          <a:ext cx="1383560" cy="2571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0.3667</cdr:y>
    </cdr:from>
    <cdr:to>
      <cdr:x>0.16489</cdr:x>
      <cdr:y>0.41283</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321099" y="2202766"/>
          <a:ext cx="1408113" cy="2771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0.47373</cdr:y>
    </cdr:from>
    <cdr:to>
      <cdr:x>0.17734</cdr:x>
      <cdr:y>0.51654</cdr:y>
    </cdr:to>
    <cdr:sp macro="" textlink="">
      <cdr:nvSpPr>
        <cdr:cNvPr id="12" name="TextBox 1">
          <a:extLst xmlns:a="http://schemas.openxmlformats.org/drawingml/2006/main">
            <a:ext uri="{FF2B5EF4-FFF2-40B4-BE49-F238E27FC236}">
              <a16:creationId xmlns:a16="http://schemas.microsoft.com/office/drawing/2014/main" id="{892E78E8-236C-48B3-AF46-FA40849A5DEA}"/>
            </a:ext>
          </a:extLst>
        </cdr:cNvPr>
        <cdr:cNvSpPr txBox="1"/>
      </cdr:nvSpPr>
      <cdr:spPr>
        <a:xfrm xmlns:a="http://schemas.openxmlformats.org/drawingml/2006/main">
          <a:off x="-321099" y="2845728"/>
          <a:ext cx="1514477" cy="25716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statuss</a:t>
          </a:r>
        </a:p>
      </cdr:txBody>
    </cdr:sp>
  </cdr:relSizeAnchor>
  <cdr:relSizeAnchor xmlns:cdr="http://schemas.openxmlformats.org/drawingml/2006/chartDrawing">
    <cdr:from>
      <cdr:x>0</cdr:x>
      <cdr:y>0</cdr:y>
    </cdr:from>
    <cdr:to>
      <cdr:x>0.996</cdr:x>
      <cdr:y>0.11983</cdr:y>
    </cdr:to>
    <cdr:sp macro="" textlink="">
      <cdr:nvSpPr>
        <cdr:cNvPr id="14" name="TextBox 1">
          <a:extLst xmlns:a="http://schemas.openxmlformats.org/drawingml/2006/main">
            <a:ext uri="{FF2B5EF4-FFF2-40B4-BE49-F238E27FC236}">
              <a16:creationId xmlns:a16="http://schemas.microsoft.com/office/drawing/2014/main" id="{27D09D88-B096-4414-9A19-1B9906455E9A}"/>
            </a:ext>
          </a:extLst>
        </cdr:cNvPr>
        <cdr:cNvSpPr txBox="1"/>
      </cdr:nvSpPr>
      <cdr:spPr>
        <a:xfrm xmlns:a="http://schemas.openxmlformats.org/drawingml/2006/main">
          <a:off x="0" y="0"/>
          <a:ext cx="8505804" cy="7198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dirty="0">
              <a:effectLst/>
              <a:latin typeface="Arial" panose="020B0604020202020204" pitchFamily="34" charset="0"/>
              <a:ea typeface="+mn-ea"/>
              <a:cs typeface="Arial" panose="020B0604020202020204" pitchFamily="34" charset="0"/>
            </a:rPr>
            <a:t>F2. "Latvijas valdība ir nolēmusi no 2020.gada 1.marta pacelt alkohola akcīzi Latvijā.  Tas nozīmē, ka 1 litrs 40% stipro alkoholisko dzērienu veikalā sadārdzināsies par apmēram 3 līdz 4 eiro, viens litrs alus par apmēram 6 centiem, bet litrs vīna par apmēram 20 centiem. Līdz ar šīm izmaiņām stiprie alkoholiskie dzērieni Latvijā maksās vairāk nekā Lietuvā un Igaunijā. Vai Jūs atbalstāt valdības lēmumu pacelt alkohola akcīzi Latvijā?"</a:t>
          </a:r>
          <a:endParaRPr lang="lv-LV" sz="11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0.81363</cdr:y>
    </cdr:from>
    <cdr:to>
      <cdr:x>0.15838</cdr:x>
      <cdr:y>0.85643</cdr:y>
    </cdr:to>
    <cdr:sp macro="" textlink="">
      <cdr:nvSpPr>
        <cdr:cNvPr id="15" name="TextBox 1">
          <a:extLst xmlns:a="http://schemas.openxmlformats.org/drawingml/2006/main">
            <a:ext uri="{FF2B5EF4-FFF2-40B4-BE49-F238E27FC236}">
              <a16:creationId xmlns:a16="http://schemas.microsoft.com/office/drawing/2014/main" id="{E575392D-0DAA-4EC1-A4B7-0E8E85874469}"/>
            </a:ext>
          </a:extLst>
        </cdr:cNvPr>
        <cdr:cNvSpPr txBox="1"/>
      </cdr:nvSpPr>
      <cdr:spPr>
        <a:xfrm xmlns:a="http://schemas.openxmlformats.org/drawingml/2006/main">
          <a:off x="-321099" y="4887556"/>
          <a:ext cx="1352559" cy="2571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Pēdējā gada</a:t>
          </a:r>
          <a:r>
            <a:rPr lang="lv-LV" sz="900" b="1" baseline="0" dirty="0">
              <a:latin typeface="Arial" panose="020B0604020202020204" pitchFamily="34" charset="0"/>
              <a:cs typeface="Arial" panose="020B0604020202020204" pitchFamily="34" charset="0"/>
            </a:rPr>
            <a:t> laikā pirktais alkohols</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0.96495</cdr:y>
    </cdr:from>
    <cdr:to>
      <cdr:x>0.65649</cdr:x>
      <cdr:y>1</cdr:y>
    </cdr:to>
    <cdr:sp macro="" textlink="">
      <cdr:nvSpPr>
        <cdr:cNvPr id="16" name="TextBox 1">
          <a:extLst xmlns:a="http://schemas.openxmlformats.org/drawingml/2006/main">
            <a:ext uri="{FF2B5EF4-FFF2-40B4-BE49-F238E27FC236}">
              <a16:creationId xmlns:a16="http://schemas.microsoft.com/office/drawing/2014/main" id="{F62C250E-F0E0-49BE-98BE-54E0F2A9D17C}"/>
            </a:ext>
          </a:extLst>
        </cdr:cNvPr>
        <cdr:cNvSpPr txBox="1"/>
      </cdr:nvSpPr>
      <cdr:spPr>
        <a:xfrm xmlns:a="http://schemas.openxmlformats.org/drawingml/2006/main">
          <a:off x="0" y="6001818"/>
          <a:ext cx="5606421" cy="21800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0.00619</cdr:y>
    </cdr:from>
    <cdr:to>
      <cdr:x>1</cdr:x>
      <cdr:y>0.26382</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0" y="32505"/>
          <a:ext cx="8472372" cy="13528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F3. "Vai Jūs atbalstītu alkohola akcīzes samazināšanu, gadījumā, ja tas veicinātu labi apmaksātu darba vietu radīšanu Latvijas reģionos*?</a:t>
          </a:r>
        </a:p>
        <a:p xmlns:a="http://schemas.openxmlformats.org/drawingml/2006/main">
          <a:pPr lvl="0" rtl="0">
            <a:defRPr/>
          </a:pPr>
          <a:r>
            <a:rPr lang="lv-LV" sz="1000" i="1" dirty="0">
              <a:latin typeface="Arial" panose="020B0604020202020204" pitchFamily="34" charset="0"/>
              <a:cs typeface="Arial" panose="020B0604020202020204" pitchFamily="34" charset="0"/>
            </a:rPr>
            <a:t>*Gadījumā, ja alkoholiskie dzērieni Latvijā būtu mazliet lētāki nekā Lietuvā un Igaunijā, daudzi kaimiņvalstu iedzīvotāji brauktu iepirkties uz Latviju, kur tie naudu tērētu ne tikai lētāka alkohola iegādei, bet arī citām precēm un pakalpojumiem. Šo kaimiņvalstu iedzīvotāju apkalpošana nodrošinātu ienākumus un darba vietas pierobežas teritorijās. Šādas sakarības esamību apstiprināja laika periods, kad alkoholiskie dzērieni Latvijā bija lētāki nekā Igaunijā.</a:t>
          </a:r>
          <a:r>
            <a:rPr lang="lv-LV" sz="1200" b="0" i="1" baseline="0" dirty="0">
              <a:effectLst/>
              <a:latin typeface="Arial" panose="020B0604020202020204" pitchFamily="34" charset="0"/>
              <a:cs typeface="Arial" panose="020B0604020202020204" pitchFamily="34" charset="0"/>
            </a:rPr>
            <a:t>"</a:t>
          </a:r>
          <a:endParaRPr lang="lv-LV" sz="12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0.00952</cdr:x>
      <cdr:y>0.45256</cdr:y>
    </cdr:from>
    <cdr:to>
      <cdr:x>0.16988</cdr:x>
      <cdr:y>0.56093</cdr:y>
    </cdr:to>
    <cdr:sp macro="" textlink="">
      <cdr:nvSpPr>
        <cdr:cNvPr id="5" name="TextBox 8">
          <a:extLst xmlns:a="http://schemas.openxmlformats.org/drawingml/2006/main">
            <a:ext uri="{FF2B5EF4-FFF2-40B4-BE49-F238E27FC236}">
              <a16:creationId xmlns:a16="http://schemas.microsoft.com/office/drawing/2014/main" id="{8387E71C-0567-4EA4-8F43-2DA224FC07BB}"/>
            </a:ext>
          </a:extLst>
        </cdr:cNvPr>
        <cdr:cNvSpPr txBox="1">
          <a:spLocks xmlns:a="http://schemas.openxmlformats.org/drawingml/2006/main" noChangeArrowheads="1"/>
        </cdr:cNvSpPr>
      </cdr:nvSpPr>
      <cdr:spPr bwMode="auto">
        <a:xfrm xmlns:a="http://schemas.openxmlformats.org/drawingml/2006/main">
          <a:off x="80645" y="2442045"/>
          <a:ext cx="1358665" cy="58477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200" dirty="0">
              <a:solidFill>
                <a:srgbClr val="C00000"/>
              </a:solidFill>
              <a:latin typeface="Arial" panose="020B0604020202020204" pitchFamily="34" charset="0"/>
              <a:ea typeface="맑은 고딕" panose="020B0503020000020004" pitchFamily="34" charset="-127"/>
              <a:cs typeface="Arial" panose="020B0604020202020204" pitchFamily="34" charset="0"/>
            </a:rPr>
            <a:t>Neatbalstītu:</a:t>
          </a:r>
        </a:p>
        <a:p xmlns:a="http://schemas.openxmlformats.org/drawingml/2006/main">
          <a:pPr algn="ctr" eaLnBrk="1" hangingPunct="1">
            <a:spcBef>
              <a:spcPct val="0"/>
            </a:spcBef>
            <a:buFontTx/>
            <a:buNone/>
          </a:pPr>
          <a:r>
            <a:rPr lang="lv-LV" altLang="lv-LV" sz="2000" b="1" dirty="0">
              <a:solidFill>
                <a:srgbClr val="C00000"/>
              </a:solidFill>
              <a:latin typeface="Arial" panose="020B0604020202020204" pitchFamily="34" charset="0"/>
              <a:ea typeface="맑은 고딕" panose="020B0503020000020004" pitchFamily="34" charset="-127"/>
              <a:cs typeface="Arial" panose="020B0604020202020204" pitchFamily="34" charset="0"/>
            </a:rPr>
            <a:t>22.8%</a:t>
          </a:r>
        </a:p>
      </cdr:txBody>
    </cdr:sp>
  </cdr:relSizeAnchor>
  <cdr:relSizeAnchor xmlns:cdr="http://schemas.openxmlformats.org/drawingml/2006/chartDrawing">
    <cdr:from>
      <cdr:x>0.16315</cdr:x>
      <cdr:y>0.30539</cdr:y>
    </cdr:from>
    <cdr:to>
      <cdr:x>0.19089</cdr:x>
      <cdr:y>0.72979</cdr:y>
    </cdr:to>
    <cdr:sp macro="" textlink="">
      <cdr:nvSpPr>
        <cdr:cNvPr id="6" name="Right Brace 5">
          <a:extLst xmlns:a="http://schemas.openxmlformats.org/drawingml/2006/main">
            <a:ext uri="{FF2B5EF4-FFF2-40B4-BE49-F238E27FC236}">
              <a16:creationId xmlns:a16="http://schemas.microsoft.com/office/drawing/2014/main" id="{A2F81DBA-BFBB-4CA1-9B6F-BE50A9657421}"/>
            </a:ext>
          </a:extLst>
        </cdr:cNvPr>
        <cdr:cNvSpPr/>
      </cdr:nvSpPr>
      <cdr:spPr>
        <a:xfrm xmlns:a="http://schemas.openxmlformats.org/drawingml/2006/main" flipH="1">
          <a:off x="1382290" y="1647921"/>
          <a:ext cx="235024" cy="2290090"/>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cdr:x>
      <cdr:y>0.94825</cdr:y>
    </cdr:from>
    <cdr:to>
      <cdr:x>0.49579</cdr:x>
      <cdr:y>1</cdr:y>
    </cdr:to>
    <cdr:sp macro="" textlink="">
      <cdr:nvSpPr>
        <cdr:cNvPr id="8" name="TextBox 1">
          <a:extLst xmlns:a="http://schemas.openxmlformats.org/drawingml/2006/main">
            <a:ext uri="{FF2B5EF4-FFF2-40B4-BE49-F238E27FC236}">
              <a16:creationId xmlns:a16="http://schemas.microsoft.com/office/drawing/2014/main" id="{8787555C-7921-4530-B7F6-450BEF9388D1}"/>
            </a:ext>
          </a:extLst>
        </cdr:cNvPr>
        <cdr:cNvSpPr txBox="1"/>
      </cdr:nvSpPr>
      <cdr:spPr>
        <a:xfrm xmlns:a="http://schemas.openxmlformats.org/drawingml/2006/main">
          <a:off x="0" y="4597601"/>
          <a:ext cx="4200524" cy="25091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0.82229</cdr:x>
      <cdr:y>0.51754</cdr:y>
    </cdr:from>
    <cdr:to>
      <cdr:x>1</cdr:x>
      <cdr:y>0.68865</cdr:y>
    </cdr:to>
    <cdr:sp macro="" textlink="">
      <cdr:nvSpPr>
        <cdr:cNvPr id="7" name="TextBox 8">
          <a:extLst xmlns:a="http://schemas.openxmlformats.org/drawingml/2006/main">
            <a:ext uri="{FF2B5EF4-FFF2-40B4-BE49-F238E27FC236}">
              <a16:creationId xmlns:a16="http://schemas.microsoft.com/office/drawing/2014/main" id="{B351EC3B-4900-4B05-A7A3-CB2BF776B480}"/>
            </a:ext>
          </a:extLst>
        </cdr:cNvPr>
        <cdr:cNvSpPr txBox="1">
          <a:spLocks xmlns:a="http://schemas.openxmlformats.org/drawingml/2006/main" noChangeArrowheads="1"/>
        </cdr:cNvSpPr>
      </cdr:nvSpPr>
      <cdr:spPr bwMode="auto">
        <a:xfrm xmlns:a="http://schemas.openxmlformats.org/drawingml/2006/main">
          <a:off x="6966747" y="2792686"/>
          <a:ext cx="1505625" cy="92333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800" dirty="0">
              <a:solidFill>
                <a:srgbClr val="405C86"/>
              </a:solidFill>
              <a:latin typeface="Arial" panose="020B0604020202020204" pitchFamily="34" charset="0"/>
              <a:ea typeface="맑은 고딕" panose="020B0503020000020004" pitchFamily="34" charset="-127"/>
              <a:cs typeface="Arial" panose="020B0604020202020204" pitchFamily="34" charset="0"/>
            </a:rPr>
            <a:t>Atbalstītu:</a:t>
          </a:r>
        </a:p>
        <a:p xmlns:a="http://schemas.openxmlformats.org/drawingml/2006/main">
          <a:pPr algn="ctr" eaLnBrk="1" hangingPunct="1">
            <a:spcBef>
              <a:spcPct val="0"/>
            </a:spcBef>
            <a:buFontTx/>
            <a:buNone/>
          </a:pPr>
          <a:r>
            <a:rPr lang="lv-LV" altLang="lv-LV" sz="3600" b="1" dirty="0">
              <a:solidFill>
                <a:srgbClr val="405C86"/>
              </a:solidFill>
              <a:latin typeface="Arial" panose="020B0604020202020204" pitchFamily="34" charset="0"/>
              <a:ea typeface="맑은 고딕" panose="020B0503020000020004" pitchFamily="34" charset="-127"/>
              <a:cs typeface="Arial" panose="020B0604020202020204" pitchFamily="34" charset="0"/>
            </a:rPr>
            <a:t>68.2%</a:t>
          </a:r>
        </a:p>
      </cdr:txBody>
    </cdr:sp>
  </cdr:relSizeAnchor>
  <cdr:relSizeAnchor xmlns:cdr="http://schemas.openxmlformats.org/drawingml/2006/chartDrawing">
    <cdr:from>
      <cdr:x>0.79189</cdr:x>
      <cdr:y>0.29365</cdr:y>
    </cdr:from>
    <cdr:to>
      <cdr:x>0.82112</cdr:x>
      <cdr:y>0.92953</cdr:y>
    </cdr:to>
    <cdr:sp macro="" textlink="">
      <cdr:nvSpPr>
        <cdr:cNvPr id="9" name="Right Brace 8">
          <a:extLst xmlns:a="http://schemas.openxmlformats.org/drawingml/2006/main">
            <a:ext uri="{FF2B5EF4-FFF2-40B4-BE49-F238E27FC236}">
              <a16:creationId xmlns:a16="http://schemas.microsoft.com/office/drawing/2014/main" id="{61020F50-C46C-4FDD-A7DB-D5A6519760E0}"/>
            </a:ext>
          </a:extLst>
        </cdr:cNvPr>
        <cdr:cNvSpPr/>
      </cdr:nvSpPr>
      <cdr:spPr>
        <a:xfrm xmlns:a="http://schemas.openxmlformats.org/drawingml/2006/main">
          <a:off x="6709185" y="1584547"/>
          <a:ext cx="247647" cy="3431264"/>
        </a:xfrm>
        <a:prstGeom xmlns:a="http://schemas.openxmlformats.org/drawingml/2006/main" prst="rightBrace">
          <a:avLst>
            <a:gd name="adj1" fmla="val 57296"/>
            <a:gd name="adj2" fmla="val 47635"/>
          </a:avLst>
        </a:prstGeom>
        <a:ln xmlns:a="http://schemas.openxmlformats.org/drawingml/2006/main" w="15875">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0.21583</cdr:y>
    </cdr:from>
    <cdr:to>
      <cdr:x>0.16201</cdr:x>
      <cdr:y>0.2553</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319339" y="1293556"/>
          <a:ext cx="1379572" cy="2365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0.74329</cdr:y>
    </cdr:from>
    <cdr:to>
      <cdr:x>0.18815</cdr:x>
      <cdr:y>0.78609</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319339" y="4454808"/>
          <a:ext cx="1602163" cy="2565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0.2662</cdr:y>
    </cdr:from>
    <cdr:to>
      <cdr:x>0.16201</cdr:x>
      <cdr:y>0.30901</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319339" y="1595430"/>
          <a:ext cx="1379572" cy="2565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0.64079</cdr:y>
    </cdr:from>
    <cdr:to>
      <cdr:x>0.16201</cdr:x>
      <cdr:y>0.68359</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319339" y="3840509"/>
          <a:ext cx="1379572" cy="2565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0.5403</cdr:y>
    </cdr:from>
    <cdr:to>
      <cdr:x>0.16201</cdr:x>
      <cdr:y>0.58311</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319339" y="3238254"/>
          <a:ext cx="1379572" cy="2565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0.43694</cdr:y>
    </cdr:from>
    <cdr:to>
      <cdr:x>0.16201</cdr:x>
      <cdr:y>0.47975</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319339" y="2618755"/>
          <a:ext cx="1379572" cy="25657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0.38709</cdr:y>
    </cdr:from>
    <cdr:to>
      <cdr:x>0.19818</cdr:x>
      <cdr:y>0.43322</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319339" y="2320008"/>
          <a:ext cx="1687572" cy="2764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0.48812</cdr:y>
    </cdr:from>
    <cdr:to>
      <cdr:x>0.18258</cdr:x>
      <cdr:y>0.53425</cdr:y>
    </cdr:to>
    <cdr:sp macro="" textlink="">
      <cdr:nvSpPr>
        <cdr:cNvPr id="14" name="TextBox 1">
          <a:extLst xmlns:a="http://schemas.openxmlformats.org/drawingml/2006/main">
            <a:ext uri="{FF2B5EF4-FFF2-40B4-BE49-F238E27FC236}">
              <a16:creationId xmlns:a16="http://schemas.microsoft.com/office/drawing/2014/main" id="{693B737B-F45E-4497-B5D8-2F0588CD6B75}"/>
            </a:ext>
          </a:extLst>
        </cdr:cNvPr>
        <cdr:cNvSpPr txBox="1"/>
      </cdr:nvSpPr>
      <cdr:spPr>
        <a:xfrm xmlns:a="http://schemas.openxmlformats.org/drawingml/2006/main">
          <a:off x="-319339" y="2925486"/>
          <a:ext cx="1554728" cy="2764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statuss</a:t>
          </a:r>
        </a:p>
      </cdr:txBody>
    </cdr:sp>
  </cdr:relSizeAnchor>
  <cdr:relSizeAnchor xmlns:cdr="http://schemas.openxmlformats.org/drawingml/2006/chartDrawing">
    <cdr:from>
      <cdr:x>0</cdr:x>
      <cdr:y>0</cdr:y>
    </cdr:from>
    <cdr:to>
      <cdr:x>0.99495</cdr:x>
      <cdr:y>0.17835</cdr:y>
    </cdr:to>
    <cdr:sp macro="" textlink="">
      <cdr:nvSpPr>
        <cdr:cNvPr id="15" name="TextBox 1">
          <a:extLst xmlns:a="http://schemas.openxmlformats.org/drawingml/2006/main">
            <a:ext uri="{FF2B5EF4-FFF2-40B4-BE49-F238E27FC236}">
              <a16:creationId xmlns:a16="http://schemas.microsoft.com/office/drawing/2014/main" id="{2410AE59-0181-4332-9C52-5375ACAD30A5}"/>
            </a:ext>
          </a:extLst>
        </cdr:cNvPr>
        <cdr:cNvSpPr txBox="1"/>
      </cdr:nvSpPr>
      <cdr:spPr>
        <a:xfrm xmlns:a="http://schemas.openxmlformats.org/drawingml/2006/main">
          <a:off x="-319339" y="-685528"/>
          <a:ext cx="8472347" cy="10661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dirty="0">
              <a:effectLst/>
              <a:latin typeface="Arial" panose="020B0604020202020204" pitchFamily="34" charset="0"/>
              <a:ea typeface="+mn-ea"/>
              <a:cs typeface="Arial" panose="020B0604020202020204" pitchFamily="34" charset="0"/>
            </a:rPr>
            <a:t>F3. "Vai Jūs atbalstītu alkohola akcīzes samazināšanu, gadījumā, ja tas veicinātu labi apmaksātu darba vietu radīšanu Latvijas reģionos*?</a:t>
          </a:r>
        </a:p>
        <a:p xmlns:a="http://schemas.openxmlformats.org/drawingml/2006/main">
          <a:pPr lvl="0" rtl="0">
            <a:defRPr/>
          </a:pPr>
          <a:r>
            <a:rPr lang="lv-LV" sz="900" dirty="0">
              <a:latin typeface="Arial" panose="020B0604020202020204" pitchFamily="34" charset="0"/>
              <a:cs typeface="Arial" panose="020B0604020202020204" pitchFamily="34" charset="0"/>
            </a:rPr>
            <a:t>*Gadījumā, ja alkoholiskie dzērieni Latvijā būtu mazliet lētāki nekā Lietuvā un Igaunijā, daudzi kaimiņvalstu iedzīvotāji brauktu iepirkties uz Latviju, kur tie naudu tērētu ne tikai lētāka alkohola iegādei, bet arī citām precēm un pakalpojumiem. Šo kaimiņvalstu iedzīvotāju apkalpošana nodrošinātu ienākumus un darba vietas pierobežas teritorijās. Šādas sakarības esamību apstiprināja laika periods, kad alkoholiskie dzērieni Latvijā bija lētāki nekā Igaunijā</a:t>
          </a:r>
          <a:r>
            <a:rPr lang="lv-LV" sz="1000" dirty="0">
              <a:latin typeface="Arial" panose="020B0604020202020204" pitchFamily="34" charset="0"/>
              <a:cs typeface="Arial" panose="020B0604020202020204" pitchFamily="34" charset="0"/>
            </a:rPr>
            <a:t>.</a:t>
          </a:r>
          <a:r>
            <a:rPr lang="lv-LV" sz="1100" b="0" i="1" baseline="0" dirty="0">
              <a:effectLst/>
              <a:latin typeface="Arial" panose="020B0604020202020204" pitchFamily="34" charset="0"/>
              <a:ea typeface="+mn-ea"/>
              <a:cs typeface="Arial" panose="020B0604020202020204" pitchFamily="34" charset="0"/>
            </a:rPr>
            <a:t>"</a:t>
          </a:r>
          <a:endParaRPr lang="lv-LV" sz="1100" b="0" i="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0.8123</cdr:y>
    </cdr:from>
    <cdr:to>
      <cdr:x>0.15884</cdr:x>
      <cdr:y>0.85916</cdr:y>
    </cdr:to>
    <cdr:sp macro="" textlink="">
      <cdr:nvSpPr>
        <cdr:cNvPr id="16" name="TextBox 1">
          <a:extLst xmlns:a="http://schemas.openxmlformats.org/drawingml/2006/main">
            <a:ext uri="{FF2B5EF4-FFF2-40B4-BE49-F238E27FC236}">
              <a16:creationId xmlns:a16="http://schemas.microsoft.com/office/drawing/2014/main" id="{0F1FCFCA-4CC6-48DA-8F62-827C29648984}"/>
            </a:ext>
          </a:extLst>
        </cdr:cNvPr>
        <cdr:cNvSpPr txBox="1"/>
      </cdr:nvSpPr>
      <cdr:spPr>
        <a:xfrm xmlns:a="http://schemas.openxmlformats.org/drawingml/2006/main">
          <a:off x="-319339" y="4868462"/>
          <a:ext cx="1352578" cy="2808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Pēdējā gada</a:t>
          </a:r>
          <a:r>
            <a:rPr lang="lv-LV" sz="900" b="1" baseline="0" dirty="0">
              <a:latin typeface="Arial" panose="020B0604020202020204" pitchFamily="34" charset="0"/>
              <a:cs typeface="Arial" panose="020B0604020202020204" pitchFamily="34" charset="0"/>
            </a:rPr>
            <a:t> laikā pirktais alkohols</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0.00597</cdr:x>
      <cdr:y>0.96487</cdr:y>
    </cdr:from>
    <cdr:to>
      <cdr:x>0.66435</cdr:x>
      <cdr:y>1</cdr:y>
    </cdr:to>
    <cdr:sp macro="" textlink="">
      <cdr:nvSpPr>
        <cdr:cNvPr id="17" name="TextBox 1">
          <a:extLst xmlns:a="http://schemas.openxmlformats.org/drawingml/2006/main">
            <a:ext uri="{FF2B5EF4-FFF2-40B4-BE49-F238E27FC236}">
              <a16:creationId xmlns:a16="http://schemas.microsoft.com/office/drawing/2014/main" id="{A4F1A012-35DB-4480-9D66-3438FD8C6764}"/>
            </a:ext>
          </a:extLst>
        </cdr:cNvPr>
        <cdr:cNvSpPr txBox="1"/>
      </cdr:nvSpPr>
      <cdr:spPr>
        <a:xfrm xmlns:a="http://schemas.openxmlformats.org/drawingml/2006/main">
          <a:off x="50800" y="5847320"/>
          <a:ext cx="5606401" cy="210548"/>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0.99777</cdr:x>
      <cdr:y>0.11355</cdr:y>
    </cdr:to>
    <cdr:sp macro="" textlink="">
      <cdr:nvSpPr>
        <cdr:cNvPr id="4" name="TextBox 1">
          <a:extLst xmlns:a="http://schemas.openxmlformats.org/drawingml/2006/main">
            <a:ext uri="{FF2B5EF4-FFF2-40B4-BE49-F238E27FC236}">
              <a16:creationId xmlns:a16="http://schemas.microsoft.com/office/drawing/2014/main" id="{0CF9B27A-91C7-4EFD-8B68-2F89330156B2}"/>
            </a:ext>
          </a:extLst>
        </cdr:cNvPr>
        <cdr:cNvSpPr txBox="1"/>
      </cdr:nvSpPr>
      <cdr:spPr>
        <a:xfrm xmlns:a="http://schemas.openxmlformats.org/drawingml/2006/main">
          <a:off x="0" y="0"/>
          <a:ext cx="8496361" cy="6381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baseline="0" dirty="0">
              <a:effectLst/>
              <a:latin typeface="Arial" panose="020B0604020202020204" pitchFamily="34" charset="0"/>
              <a:ea typeface="+mn-ea"/>
              <a:cs typeface="Arial" panose="020B0604020202020204" pitchFamily="34" charset="0"/>
            </a:rPr>
            <a:t>F4. </a:t>
          </a:r>
          <a:r>
            <a:rPr lang="lv-LV" sz="1200" b="0" i="1" baseline="0" dirty="0">
              <a:effectLst/>
              <a:latin typeface="Arial" panose="020B0604020202020204" pitchFamily="34" charset="0"/>
              <a:ea typeface="+mn-ea"/>
              <a:cs typeface="Arial" panose="020B0604020202020204" pitchFamily="34" charset="0"/>
            </a:rPr>
            <a:t>"Gadījumā, ja stiprie alkoholiskie dzērieni Latvijā veikalos maksātu par 3 līdz 4 eiro litrā dārgāk nekā līdz šim, kā tas ietekmēs Jūs?"</a:t>
          </a:r>
          <a:br>
            <a:rPr lang="lv-LV" sz="1200" b="0" i="1" baseline="0" dirty="0">
              <a:effectLst/>
              <a:latin typeface="Arial" panose="020B0604020202020204" pitchFamily="34" charset="0"/>
              <a:ea typeface="+mn-ea"/>
              <a:cs typeface="Arial" panose="020B0604020202020204" pitchFamily="34" charset="0"/>
            </a:rPr>
          </a:br>
          <a:r>
            <a:rPr lang="lv-LV" sz="1200" b="0" i="0" u="sng" dirty="0">
              <a:latin typeface="Arial" panose="020B0604020202020204" pitchFamily="34" charset="0"/>
              <a:cs typeface="Arial" panose="020B0604020202020204" pitchFamily="34" charset="0"/>
            </a:rPr>
            <a:t>Iespējamas</a:t>
          </a:r>
          <a:r>
            <a:rPr lang="lv-LV" sz="1200" b="0" i="0" u="sng" baseline="0" dirty="0">
              <a:latin typeface="Arial" panose="020B0604020202020204" pitchFamily="34" charset="0"/>
              <a:cs typeface="Arial" panose="020B0604020202020204" pitchFamily="34" charset="0"/>
            </a:rPr>
            <a:t> vairākas atbildes</a:t>
          </a:r>
          <a:endParaRPr lang="lv-LV" sz="1200" b="0" i="0" u="sng"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0.95689</cdr:y>
    </cdr:from>
    <cdr:to>
      <cdr:x>0.56711</cdr:x>
      <cdr:y>1</cdr:y>
    </cdr:to>
    <cdr:sp macro="" textlink="">
      <cdr:nvSpPr>
        <cdr:cNvPr id="6" name="TextBox 1">
          <a:extLst xmlns:a="http://schemas.openxmlformats.org/drawingml/2006/main">
            <a:ext uri="{FF2B5EF4-FFF2-40B4-BE49-F238E27FC236}">
              <a16:creationId xmlns:a16="http://schemas.microsoft.com/office/drawing/2014/main" id="{8787555C-7921-4530-B7F6-450BEF9388D1}"/>
            </a:ext>
          </a:extLst>
        </cdr:cNvPr>
        <cdr:cNvSpPr txBox="1"/>
      </cdr:nvSpPr>
      <cdr:spPr>
        <a:xfrm xmlns:a="http://schemas.openxmlformats.org/drawingml/2006/main">
          <a:off x="0" y="5378112"/>
          <a:ext cx="4829175" cy="242296"/>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pēdējā gada laikā ir pirkuši stipros alkoholiskos</a:t>
          </a:r>
          <a:r>
            <a:rPr lang="lv-LV" sz="800" baseline="0" dirty="0">
              <a:latin typeface="Arial" panose="020B0604020202020204" pitchFamily="34" charset="0"/>
              <a:cs typeface="Arial" panose="020B0604020202020204" pitchFamily="34" charset="0"/>
            </a:rPr>
            <a:t> dzērienus</a:t>
          </a:r>
          <a:r>
            <a:rPr lang="lv-LV" sz="800" dirty="0">
              <a:latin typeface="Arial" panose="020B0604020202020204" pitchFamily="34" charset="0"/>
              <a:cs typeface="Arial" panose="020B0604020202020204" pitchFamily="34" charset="0"/>
            </a:rPr>
            <a:t>, n=497</a:t>
          </a:r>
        </a:p>
      </cdr:txBody>
    </cdr:sp>
  </cdr:relSizeAnchor>
</c:userShapes>
</file>

<file path=ppt/drawings/drawing9.xml><?xml version="1.0" encoding="utf-8"?>
<c:userShapes xmlns:c="http://schemas.openxmlformats.org/drawingml/2006/chart">
  <cdr:relSizeAnchor xmlns:cdr="http://schemas.openxmlformats.org/drawingml/2006/chartDrawing">
    <cdr:from>
      <cdr:x>0.00818</cdr:x>
      <cdr:y>0.15609</cdr:y>
    </cdr:from>
    <cdr:to>
      <cdr:x>0.02676</cdr:x>
      <cdr:y>0.18503</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69851" y="981254"/>
          <a:ext cx="158746" cy="181931"/>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0.23239</cdr:y>
    </cdr:from>
    <cdr:to>
      <cdr:x>0.10998</cdr:x>
      <cdr:y>0.27374</cdr:y>
    </cdr:to>
    <cdr:sp macro="" textlink="">
      <cdr:nvSpPr>
        <cdr:cNvPr id="6" name="TextBox 1">
          <a:extLst xmlns:a="http://schemas.openxmlformats.org/drawingml/2006/main">
            <a:ext uri="{FF2B5EF4-FFF2-40B4-BE49-F238E27FC236}">
              <a16:creationId xmlns:a16="http://schemas.microsoft.com/office/drawing/2014/main" id="{C789C042-9721-49FA-A6D6-BF9FCFA725E1}"/>
            </a:ext>
          </a:extLst>
        </cdr:cNvPr>
        <cdr:cNvSpPr txBox="1"/>
      </cdr:nvSpPr>
      <cdr:spPr>
        <a:xfrm xmlns:a="http://schemas.openxmlformats.org/drawingml/2006/main">
          <a:off x="0" y="1460889"/>
          <a:ext cx="939661" cy="2599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0.88824</cdr:y>
    </cdr:from>
    <cdr:to>
      <cdr:x>0.12773</cdr:x>
      <cdr:y>0.93308</cdr:y>
    </cdr:to>
    <cdr:sp macro="" textlink="">
      <cdr:nvSpPr>
        <cdr:cNvPr id="8" name="TextBox 1">
          <a:extLst xmlns:a="http://schemas.openxmlformats.org/drawingml/2006/main">
            <a:ext uri="{FF2B5EF4-FFF2-40B4-BE49-F238E27FC236}">
              <a16:creationId xmlns:a16="http://schemas.microsoft.com/office/drawing/2014/main" id="{531C3C54-6D05-4E47-8FC3-1997AF73F1D0}"/>
            </a:ext>
          </a:extLst>
        </cdr:cNvPr>
        <cdr:cNvSpPr txBox="1"/>
      </cdr:nvSpPr>
      <cdr:spPr>
        <a:xfrm xmlns:a="http://schemas.openxmlformats.org/drawingml/2006/main">
          <a:off x="0" y="5583890"/>
          <a:ext cx="1091316" cy="28188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a:latin typeface="Arial" panose="020B0604020202020204" pitchFamily="34" charset="0"/>
              <a:cs typeface="Arial" panose="020B0604020202020204" pitchFamily="34" charset="0"/>
            </a:rPr>
            <a:t>Apdzīvota</a:t>
          </a:r>
          <a:r>
            <a:rPr lang="lv-LV" sz="900" b="1" baseline="0">
              <a:latin typeface="Arial" panose="020B0604020202020204" pitchFamily="34" charset="0"/>
              <a:cs typeface="Arial" panose="020B0604020202020204" pitchFamily="34" charset="0"/>
            </a:rPr>
            <a:t> vieta</a:t>
          </a:r>
          <a:endParaRPr lang="lv-LV" sz="900" b="1">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0.29545</cdr:y>
    </cdr:from>
    <cdr:to>
      <cdr:x>0.09699</cdr:x>
      <cdr:y>0.34016</cdr:y>
    </cdr:to>
    <cdr:sp macro="" textlink="">
      <cdr:nvSpPr>
        <cdr:cNvPr id="9" name="TextBox 1">
          <a:extLst xmlns:a="http://schemas.openxmlformats.org/drawingml/2006/main">
            <a:ext uri="{FF2B5EF4-FFF2-40B4-BE49-F238E27FC236}">
              <a16:creationId xmlns:a16="http://schemas.microsoft.com/office/drawing/2014/main" id="{3A79D98D-5FC2-4BEA-92B0-6A2CC2110421}"/>
            </a:ext>
          </a:extLst>
        </cdr:cNvPr>
        <cdr:cNvSpPr txBox="1"/>
      </cdr:nvSpPr>
      <cdr:spPr>
        <a:xfrm xmlns:a="http://schemas.openxmlformats.org/drawingml/2006/main">
          <a:off x="0" y="1857375"/>
          <a:ext cx="828675" cy="28104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0.76318</cdr:y>
    </cdr:from>
    <cdr:to>
      <cdr:x>0.10998</cdr:x>
      <cdr:y>0.80802</cdr:y>
    </cdr:to>
    <cdr:sp macro="" textlink="">
      <cdr:nvSpPr>
        <cdr:cNvPr id="10" name="TextBox 1">
          <a:extLst xmlns:a="http://schemas.openxmlformats.org/drawingml/2006/main">
            <a:ext uri="{FF2B5EF4-FFF2-40B4-BE49-F238E27FC236}">
              <a16:creationId xmlns:a16="http://schemas.microsoft.com/office/drawing/2014/main" id="{80E0556D-C15F-4F49-ABF5-173B7B60D182}"/>
            </a:ext>
          </a:extLst>
        </cdr:cNvPr>
        <cdr:cNvSpPr txBox="1"/>
      </cdr:nvSpPr>
      <cdr:spPr>
        <a:xfrm xmlns:a="http://schemas.openxmlformats.org/drawingml/2006/main">
          <a:off x="0" y="4797720"/>
          <a:ext cx="939661" cy="2818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0.63668</cdr:y>
    </cdr:from>
    <cdr:to>
      <cdr:x>0.10998</cdr:x>
      <cdr:y>0.68153</cdr:y>
    </cdr:to>
    <cdr:sp macro="" textlink="">
      <cdr:nvSpPr>
        <cdr:cNvPr id="11" name="TextBox 1">
          <a:extLst xmlns:a="http://schemas.openxmlformats.org/drawingml/2006/main">
            <a:ext uri="{FF2B5EF4-FFF2-40B4-BE49-F238E27FC236}">
              <a16:creationId xmlns:a16="http://schemas.microsoft.com/office/drawing/2014/main" id="{4B000EC0-4072-456A-A89C-4283CBE1883E}"/>
            </a:ext>
          </a:extLst>
        </cdr:cNvPr>
        <cdr:cNvSpPr txBox="1"/>
      </cdr:nvSpPr>
      <cdr:spPr>
        <a:xfrm xmlns:a="http://schemas.openxmlformats.org/drawingml/2006/main">
          <a:off x="0" y="4002466"/>
          <a:ext cx="939661" cy="2819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0.50443</cdr:y>
    </cdr:from>
    <cdr:to>
      <cdr:x>0.10998</cdr:x>
      <cdr:y>0.54927</cdr:y>
    </cdr:to>
    <cdr:sp macro="" textlink="">
      <cdr:nvSpPr>
        <cdr:cNvPr id="12" name="TextBox 1">
          <a:extLst xmlns:a="http://schemas.openxmlformats.org/drawingml/2006/main">
            <a:ext uri="{FF2B5EF4-FFF2-40B4-BE49-F238E27FC236}">
              <a16:creationId xmlns:a16="http://schemas.microsoft.com/office/drawing/2014/main" id="{7833AEDA-EBFD-445C-9C91-C41A87BAD7B5}"/>
            </a:ext>
          </a:extLst>
        </cdr:cNvPr>
        <cdr:cNvSpPr txBox="1"/>
      </cdr:nvSpPr>
      <cdr:spPr>
        <a:xfrm xmlns:a="http://schemas.openxmlformats.org/drawingml/2006/main">
          <a:off x="-263823" y="2938486"/>
          <a:ext cx="945775" cy="26120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0.43854</cdr:y>
    </cdr:from>
    <cdr:to>
      <cdr:x>0.12303</cdr:x>
      <cdr:y>0.48686</cdr:y>
    </cdr:to>
    <cdr:sp macro="" textlink="">
      <cdr:nvSpPr>
        <cdr:cNvPr id="13" name="TextBox 1">
          <a:extLst xmlns:a="http://schemas.openxmlformats.org/drawingml/2006/main">
            <a:ext uri="{FF2B5EF4-FFF2-40B4-BE49-F238E27FC236}">
              <a16:creationId xmlns:a16="http://schemas.microsoft.com/office/drawing/2014/main" id="{E460EFEB-5431-48DE-938E-117C69FC9105}"/>
            </a:ext>
          </a:extLst>
        </cdr:cNvPr>
        <cdr:cNvSpPr txBox="1"/>
      </cdr:nvSpPr>
      <cdr:spPr>
        <a:xfrm xmlns:a="http://schemas.openxmlformats.org/drawingml/2006/main">
          <a:off x="-263823" y="2554664"/>
          <a:ext cx="1057983" cy="2814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a:t>
          </a:r>
          <a:r>
            <a:rPr lang="lv-LV" sz="900" b="1" baseline="0" dirty="0">
              <a:latin typeface="Arial" panose="020B0604020202020204" pitchFamily="34" charset="0"/>
              <a:cs typeface="Arial" panose="020B0604020202020204" pitchFamily="34" charset="0"/>
            </a:rPr>
            <a:t> </a:t>
          </a:r>
          <a:r>
            <a:rPr lang="lv-LV" sz="900" b="1" dirty="0">
              <a:latin typeface="Arial" panose="020B0604020202020204" pitchFamily="34" charset="0"/>
              <a:cs typeface="Arial" panose="020B0604020202020204" pitchFamily="34" charset="0"/>
            </a:rPr>
            <a:t>ģimenē</a:t>
          </a:r>
        </a:p>
      </cdr:txBody>
    </cdr:sp>
  </cdr:relSizeAnchor>
  <cdr:relSizeAnchor xmlns:cdr="http://schemas.openxmlformats.org/drawingml/2006/chartDrawing">
    <cdr:from>
      <cdr:x>0</cdr:x>
      <cdr:y>0.56243</cdr:y>
    </cdr:from>
    <cdr:to>
      <cdr:x>0.14935</cdr:x>
      <cdr:y>0.60412</cdr:y>
    </cdr:to>
    <cdr:sp macro="" textlink="">
      <cdr:nvSpPr>
        <cdr:cNvPr id="16" name="TextBox 1">
          <a:extLst xmlns:a="http://schemas.openxmlformats.org/drawingml/2006/main">
            <a:ext uri="{FF2B5EF4-FFF2-40B4-BE49-F238E27FC236}">
              <a16:creationId xmlns:a16="http://schemas.microsoft.com/office/drawing/2014/main" id="{81A0C768-053E-46DD-BD63-58D3FA9C7758}"/>
            </a:ext>
          </a:extLst>
        </cdr:cNvPr>
        <cdr:cNvSpPr txBox="1"/>
      </cdr:nvSpPr>
      <cdr:spPr>
        <a:xfrm xmlns:a="http://schemas.openxmlformats.org/drawingml/2006/main">
          <a:off x="0" y="3276341"/>
          <a:ext cx="1284320" cy="2428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statuss</a:t>
          </a:r>
        </a:p>
      </cdr:txBody>
    </cdr:sp>
  </cdr:relSizeAnchor>
  <cdr:relSizeAnchor xmlns:cdr="http://schemas.openxmlformats.org/drawingml/2006/chartDrawing">
    <cdr:from>
      <cdr:x>0</cdr:x>
      <cdr:y>0</cdr:y>
    </cdr:from>
    <cdr:to>
      <cdr:x>1</cdr:x>
      <cdr:y>0.06818</cdr:y>
    </cdr:to>
    <cdr:sp macro="" textlink="">
      <cdr:nvSpPr>
        <cdr:cNvPr id="17" name="TextBox 1">
          <a:extLst xmlns:a="http://schemas.openxmlformats.org/drawingml/2006/main">
            <a:ext uri="{FF2B5EF4-FFF2-40B4-BE49-F238E27FC236}">
              <a16:creationId xmlns:a16="http://schemas.microsoft.com/office/drawing/2014/main" id="{57A4B56A-7A1E-4D54-A12F-0FEE36346485}"/>
            </a:ext>
          </a:extLst>
        </cdr:cNvPr>
        <cdr:cNvSpPr txBox="1"/>
      </cdr:nvSpPr>
      <cdr:spPr>
        <a:xfrm xmlns:a="http://schemas.openxmlformats.org/drawingml/2006/main">
          <a:off x="0" y="0"/>
          <a:ext cx="8543925" cy="4286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baseline="0" dirty="0">
              <a:effectLst/>
              <a:latin typeface="Arial" panose="020B0604020202020204" pitchFamily="34" charset="0"/>
              <a:ea typeface="+mn-ea"/>
              <a:cs typeface="Arial" panose="020B0604020202020204" pitchFamily="34" charset="0"/>
            </a:rPr>
            <a:t>F4. </a:t>
          </a:r>
          <a:r>
            <a:rPr lang="lv-LV" sz="1100" b="0" i="1" baseline="0" dirty="0">
              <a:effectLst/>
              <a:latin typeface="Arial" panose="020B0604020202020204" pitchFamily="34" charset="0"/>
              <a:ea typeface="+mn-ea"/>
              <a:cs typeface="Arial" panose="020B0604020202020204" pitchFamily="34" charset="0"/>
            </a:rPr>
            <a:t>"Gadījumā, ja stiprie alkoholiskie dzērieni Latvijā veikalos maksātu par 3 līdz 4 eiro litrā dārgāk nekā līdz šim, kā tas ietekmēs Jūs?"</a:t>
          </a:r>
          <a:br>
            <a:rPr lang="lv-LV" sz="1100" b="0" i="1" baseline="0" dirty="0">
              <a:effectLst/>
              <a:latin typeface="Arial" panose="020B0604020202020204" pitchFamily="34" charset="0"/>
              <a:ea typeface="+mn-ea"/>
              <a:cs typeface="Arial" panose="020B0604020202020204" pitchFamily="34" charset="0"/>
            </a:rPr>
          </a:br>
          <a:r>
            <a:rPr lang="lv-LV" sz="1100" b="0" i="0" u="sng" dirty="0">
              <a:latin typeface="Arial" panose="020B0604020202020204" pitchFamily="34" charset="0"/>
              <a:cs typeface="Arial" panose="020B0604020202020204" pitchFamily="34" charset="0"/>
            </a:rPr>
            <a:t>Iespējamas</a:t>
          </a:r>
          <a:r>
            <a:rPr lang="lv-LV" sz="1100" b="0" i="0" u="sng" baseline="0" dirty="0">
              <a:latin typeface="Arial" panose="020B0604020202020204" pitchFamily="34" charset="0"/>
              <a:cs typeface="Arial" panose="020B0604020202020204" pitchFamily="34" charset="0"/>
            </a:rPr>
            <a:t> vairākas atbildes</a:t>
          </a:r>
          <a:endParaRPr lang="lv-LV" sz="1100" b="0" i="0" u="sng"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0.96146</cdr:y>
    </cdr:from>
    <cdr:to>
      <cdr:x>0.56522</cdr:x>
      <cdr:y>1</cdr:y>
    </cdr:to>
    <cdr:sp macro="" textlink="">
      <cdr:nvSpPr>
        <cdr:cNvPr id="19" name="TextBox 1">
          <a:extLst xmlns:a="http://schemas.openxmlformats.org/drawingml/2006/main">
            <a:ext uri="{FF2B5EF4-FFF2-40B4-BE49-F238E27FC236}">
              <a16:creationId xmlns:a16="http://schemas.microsoft.com/office/drawing/2014/main" id="{59959282-F4D2-4EB1-9BBB-A5A950548F51}"/>
            </a:ext>
          </a:extLst>
        </cdr:cNvPr>
        <cdr:cNvSpPr txBox="1"/>
      </cdr:nvSpPr>
      <cdr:spPr>
        <a:xfrm xmlns:a="http://schemas.openxmlformats.org/drawingml/2006/main">
          <a:off x="0" y="6044204"/>
          <a:ext cx="4829175" cy="242296"/>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respondenti, kas pēdējā gada laikā ir pirkuši stipros alkoholiskos</a:t>
          </a:r>
          <a:r>
            <a:rPr lang="lv-LV" sz="800" baseline="0" dirty="0">
              <a:latin typeface="Arial" panose="020B0604020202020204" pitchFamily="34" charset="0"/>
              <a:cs typeface="Arial" panose="020B0604020202020204" pitchFamily="34" charset="0"/>
            </a:rPr>
            <a:t> dzērienus</a:t>
          </a:r>
          <a:endParaRPr lang="lv-LV" sz="8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8E8BE21-3E17-48C4-99B2-3965A4F6B7D2}" type="datetimeFigureOut">
              <a:rPr lang="en-US" smtClean="0"/>
              <a:t>1/8/2020</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007C15-34CF-4236-ADF4-1E47C07854AD}" type="datetimeFigureOut">
              <a:rPr lang="lv-LV" smtClean="0"/>
              <a:t>08.01.2020</a:t>
            </a:fld>
            <a:endParaRPr lang="lv-LV"/>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C42E2D-160D-412A-A220-AB9C8796808B}" type="slidenum">
              <a:rPr lang="lv-LV" smtClean="0"/>
              <a:t>6</a:t>
            </a:fld>
            <a:endParaRPr lang="lv-LV"/>
          </a:p>
        </p:txBody>
      </p:sp>
    </p:spTree>
    <p:extLst>
      <p:ext uri="{BB962C8B-B14F-4D97-AF65-F5344CB8AC3E}">
        <p14:creationId xmlns:p14="http://schemas.microsoft.com/office/powerpoint/2010/main" val="2261457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87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08.01.2020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3352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08.01.2020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122577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08.01.2020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083618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08.01.2020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628031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08.01.2020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24686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08.01.2020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14223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1AD727-DA58-4AFA-B83D-5DA85D132869}"/>
              </a:ext>
            </a:extLst>
          </p:cNvPr>
          <p:cNvSpPr txBox="1">
            <a:spLocks/>
          </p:cNvSpPr>
          <p:nvPr userDrawn="1"/>
        </p:nvSpPr>
        <p:spPr>
          <a:xfrm>
            <a:off x="0" y="6550025"/>
            <a:ext cx="388938" cy="3079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0EE0B1C9-7220-4B67-A986-B8A3A4CA2741}"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414940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0" y="6410325"/>
            <a:ext cx="1169988"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12. 2019.</a:t>
            </a:r>
            <a:endParaRPr lang="en-US" altLang="lv-LV" sz="1200" dirty="0">
              <a:solidFill>
                <a:srgbClr val="898989"/>
              </a:solidFill>
              <a:latin typeface="Calibri" panose="020F0502020204030204" pitchFamily="34" charset="0"/>
            </a:endParaRPr>
          </a:p>
        </p:txBody>
      </p:sp>
      <p:pic>
        <p:nvPicPr>
          <p:cNvPr id="5" name="Picture 4">
            <a:extLst>
              <a:ext uri="{FF2B5EF4-FFF2-40B4-BE49-F238E27FC236}">
                <a16:creationId xmlns:a16="http://schemas.microsoft.com/office/drawing/2014/main" id="{B083EF24-94B5-4B0A-9B91-B0EFB9D68D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96369" y="6348520"/>
            <a:ext cx="952381" cy="416667"/>
          </a:xfrm>
          <a:prstGeom prst="rect">
            <a:avLst/>
          </a:prstGeom>
        </p:spPr>
      </p:pic>
    </p:spTree>
    <p:extLst>
      <p:ext uri="{BB962C8B-B14F-4D97-AF65-F5344CB8AC3E}">
        <p14:creationId xmlns:p14="http://schemas.microsoft.com/office/powerpoint/2010/main" val="347068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ez logo">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0" y="6410325"/>
            <a:ext cx="1169988"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12. 2018.</a:t>
            </a:r>
            <a:endParaRPr lang="en-US"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72199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08.01.2020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6284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08.01.2020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1499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08.01.2020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5158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08.01.2020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5558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08.01.2020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94417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08.01.2020</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2365423423"/>
      </p:ext>
    </p:extLst>
  </p:cSld>
  <p:clrMap bg1="lt1" tx1="dk1" bg2="lt2" tx2="dk2" accent1="accent1" accent2="accent2" accent3="accent3" accent4="accent4" accent5="accent5" accent6="accent6" hlink="hlink" folHlink="folHlink"/>
  <p:sldLayoutIdLst>
    <p:sldLayoutId id="2147483676" r:id="rId1"/>
    <p:sldLayoutId id="2147483675" r:id="rId2"/>
    <p:sldLayoutId id="2147483674" r:id="rId3"/>
    <p:sldLayoutId id="2147483677"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E50594D-08F1-4E0A-9FF6-9E34B2361933}"/>
              </a:ext>
            </a:extLst>
          </p:cNvPr>
          <p:cNvSpPr txBox="1"/>
          <p:nvPr/>
        </p:nvSpPr>
        <p:spPr>
          <a:xfrm>
            <a:off x="4236219" y="4276201"/>
            <a:ext cx="4282126" cy="646331"/>
          </a:xfrm>
          <a:prstGeom prst="rect">
            <a:avLst/>
          </a:prstGeom>
          <a:noFill/>
        </p:spPr>
        <p:txBody>
          <a:bodyPr wrap="square">
            <a:spAutoFit/>
          </a:bodyPr>
          <a:lstStyle/>
          <a:p>
            <a:pPr algn="r" latinLnBrk="1">
              <a:defRPr/>
            </a:pPr>
            <a:r>
              <a:rPr lang="lv-LV" altLang="ko-KR" b="1" dirty="0">
                <a:solidFill>
                  <a:schemeClr val="tx1">
                    <a:lumMod val="75000"/>
                    <a:lumOff val="25000"/>
                  </a:schemeClr>
                </a:solidFill>
                <a:latin typeface="Arial" panose="020B0604020202020204" pitchFamily="34" charset="0"/>
                <a:cs typeface="Arial" panose="020B0604020202020204" pitchFamily="34" charset="0"/>
              </a:rPr>
              <a:t>Latvijas iedzīvotāju aptaujas rezultāti</a:t>
            </a:r>
          </a:p>
          <a:p>
            <a:pPr algn="r" latinLnBrk="1">
              <a:defRPr/>
            </a:pPr>
            <a:r>
              <a:rPr lang="lv-LV" altLang="ko-KR" b="1" dirty="0">
                <a:solidFill>
                  <a:schemeClr val="tx1">
                    <a:lumMod val="75000"/>
                    <a:lumOff val="25000"/>
                  </a:schemeClr>
                </a:solidFill>
                <a:latin typeface="Arial" panose="020B0604020202020204" pitchFamily="34" charset="0"/>
                <a:cs typeface="Arial" panose="020B0604020202020204" pitchFamily="34" charset="0"/>
              </a:rPr>
              <a:t>2019. gada decembris</a:t>
            </a:r>
            <a:endParaRPr lang="en-US" altLang="ko-KR"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6147" name="TextBox 1">
            <a:extLst>
              <a:ext uri="{FF2B5EF4-FFF2-40B4-BE49-F238E27FC236}">
                <a16:creationId xmlns:a16="http://schemas.microsoft.com/office/drawing/2014/main" id="{37CCE1B7-F373-4FC7-AF9A-D39548373CFB}"/>
              </a:ext>
            </a:extLst>
          </p:cNvPr>
          <p:cNvSpPr txBox="1">
            <a:spLocks noChangeArrowheads="1"/>
          </p:cNvSpPr>
          <p:nvPr/>
        </p:nvSpPr>
        <p:spPr bwMode="auto">
          <a:xfrm>
            <a:off x="525101" y="2164107"/>
            <a:ext cx="7996223" cy="1815882"/>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a:spcBef>
                <a:spcPct val="0"/>
              </a:spcBef>
              <a:buFontTx/>
              <a:buNone/>
            </a:pPr>
            <a:r>
              <a:rPr lang="lv-LV" altLang="ko-KR" sz="2800" b="1" dirty="0">
                <a:solidFill>
                  <a:srgbClr val="254379"/>
                </a:solidFill>
                <a:ea typeface="맑은 고딕" panose="020B0503020000020004" pitchFamily="34" charset="-127"/>
              </a:rPr>
              <a:t>Iedzīvotāju viedokļi par alkohola akcīzes paaugstināšanu un to, kā stiprā alkohola cenas pieaugums ietekmētu viņu pirkšanas paradumus </a:t>
            </a:r>
          </a:p>
        </p:txBody>
      </p:sp>
      <p:pic>
        <p:nvPicPr>
          <p:cNvPr id="3" name="Picture 2">
            <a:extLst>
              <a:ext uri="{FF2B5EF4-FFF2-40B4-BE49-F238E27FC236}">
                <a16:creationId xmlns:a16="http://schemas.microsoft.com/office/drawing/2014/main" id="{E997CE6D-9C42-421D-A3EA-BAACDB6294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4837" y="6066089"/>
            <a:ext cx="1372112" cy="597726"/>
          </a:xfrm>
          <a:prstGeom prst="rect">
            <a:avLst/>
          </a:prstGeom>
        </p:spPr>
      </p:pic>
    </p:spTree>
    <p:extLst>
      <p:ext uri="{BB962C8B-B14F-4D97-AF65-F5344CB8AC3E}">
        <p14:creationId xmlns:p14="http://schemas.microsoft.com/office/powerpoint/2010/main" val="3023084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760490"/>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atbalsts plānotajai alkohola akcīzes pacelšanai</a:t>
            </a:r>
          </a:p>
        </p:txBody>
      </p:sp>
      <p:graphicFrame>
        <p:nvGraphicFramePr>
          <p:cNvPr id="7" name="Chart 6">
            <a:extLst>
              <a:ext uri="{FF2B5EF4-FFF2-40B4-BE49-F238E27FC236}">
                <a16:creationId xmlns:a16="http://schemas.microsoft.com/office/drawing/2014/main" id="{00000000-0008-0000-0000-00000C000000}"/>
              </a:ext>
            </a:extLst>
          </p:cNvPr>
          <p:cNvGraphicFramePr>
            <a:graphicFrameLocks/>
          </p:cNvGraphicFramePr>
          <p:nvPr>
            <p:extLst>
              <p:ext uri="{D42A27DB-BD31-4B8C-83A1-F6EECF244321}">
                <p14:modId xmlns:p14="http://schemas.microsoft.com/office/powerpoint/2010/main" val="4238578630"/>
              </p:ext>
            </p:extLst>
          </p:nvPr>
        </p:nvGraphicFramePr>
        <p:xfrm>
          <a:off x="319088" y="803447"/>
          <a:ext cx="8505824" cy="5305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7440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0"/>
            <a:ext cx="9144000" cy="520994"/>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atbalsts plānotajai alkohola akcīzes pacelšanai</a:t>
            </a:r>
          </a:p>
        </p:txBody>
      </p:sp>
      <p:sp>
        <p:nvSpPr>
          <p:cNvPr id="5" name="TextBox 4">
            <a:extLst>
              <a:ext uri="{FF2B5EF4-FFF2-40B4-BE49-F238E27FC236}">
                <a16:creationId xmlns:a16="http://schemas.microsoft.com/office/drawing/2014/main" id="{545F52CC-B87E-4494-A219-167120F39451}"/>
              </a:ext>
            </a:extLst>
          </p:cNvPr>
          <p:cNvSpPr txBox="1"/>
          <p:nvPr/>
        </p:nvSpPr>
        <p:spPr>
          <a:xfrm>
            <a:off x="343357" y="424116"/>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7" name="Chart 6">
            <a:extLst>
              <a:ext uri="{FF2B5EF4-FFF2-40B4-BE49-F238E27FC236}">
                <a16:creationId xmlns:a16="http://schemas.microsoft.com/office/drawing/2014/main" id="{A3B25E27-2241-4DD7-A9F8-7F6ECCC01396}"/>
              </a:ext>
            </a:extLst>
          </p:cNvPr>
          <p:cNvGraphicFramePr>
            <a:graphicFrameLocks/>
          </p:cNvGraphicFramePr>
          <p:nvPr>
            <p:extLst>
              <p:ext uri="{D42A27DB-BD31-4B8C-83A1-F6EECF244321}">
                <p14:modId xmlns:p14="http://schemas.microsoft.com/office/powerpoint/2010/main" val="843397260"/>
              </p:ext>
            </p:extLst>
          </p:nvPr>
        </p:nvGraphicFramePr>
        <p:xfrm>
          <a:off x="321099" y="638176"/>
          <a:ext cx="8539964" cy="60070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0083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968720"/>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atbalsts alkohola akcīzes samazināšanai, </a:t>
            </a:r>
          </a:p>
          <a:p>
            <a:pPr algn="ctr">
              <a:spcBef>
                <a:spcPct val="0"/>
              </a:spcBef>
              <a:buNone/>
            </a:pPr>
            <a:r>
              <a:rPr lang="lv-LV" altLang="ko-KR" sz="2200" dirty="0">
                <a:ea typeface="맑은 고딕" panose="020B0503020000020004" pitchFamily="34" charset="-127"/>
              </a:rPr>
              <a:t>ja tas radītu darba vietas Latvijas reģionos</a:t>
            </a:r>
          </a:p>
        </p:txBody>
      </p:sp>
      <p:graphicFrame>
        <p:nvGraphicFramePr>
          <p:cNvPr id="4" name="Chart 3">
            <a:extLst>
              <a:ext uri="{FF2B5EF4-FFF2-40B4-BE49-F238E27FC236}">
                <a16:creationId xmlns:a16="http://schemas.microsoft.com/office/drawing/2014/main" id="{84B45FF5-0AD9-4468-AE9B-C3FE97957543}"/>
              </a:ext>
            </a:extLst>
          </p:cNvPr>
          <p:cNvGraphicFramePr>
            <a:graphicFrameLocks/>
          </p:cNvGraphicFramePr>
          <p:nvPr>
            <p:extLst>
              <p:ext uri="{D42A27DB-BD31-4B8C-83A1-F6EECF244321}">
                <p14:modId xmlns:p14="http://schemas.microsoft.com/office/powerpoint/2010/main" val="3655719981"/>
              </p:ext>
            </p:extLst>
          </p:nvPr>
        </p:nvGraphicFramePr>
        <p:xfrm>
          <a:off x="335814" y="968530"/>
          <a:ext cx="8472372" cy="53960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321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651851"/>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atbalsts alkohola akcīzes samazināšanai, ja tas radītu darba vietas </a:t>
            </a:r>
          </a:p>
          <a:p>
            <a:pPr algn="ctr">
              <a:spcBef>
                <a:spcPct val="0"/>
              </a:spcBef>
              <a:buNone/>
            </a:pPr>
            <a:r>
              <a:rPr lang="lv-LV" altLang="ko-KR" sz="1800" dirty="0">
                <a:ea typeface="맑은 고딕" panose="020B0503020000020004" pitchFamily="34" charset="-127"/>
              </a:rPr>
              <a:t>Latvijas reģionos</a:t>
            </a:r>
          </a:p>
        </p:txBody>
      </p:sp>
      <p:sp>
        <p:nvSpPr>
          <p:cNvPr id="5" name="TextBox 4">
            <a:extLst>
              <a:ext uri="{FF2B5EF4-FFF2-40B4-BE49-F238E27FC236}">
                <a16:creationId xmlns:a16="http://schemas.microsoft.com/office/drawing/2014/main" id="{545F52CC-B87E-4494-A219-167120F39451}"/>
              </a:ext>
            </a:extLst>
          </p:cNvPr>
          <p:cNvSpPr txBox="1"/>
          <p:nvPr/>
        </p:nvSpPr>
        <p:spPr>
          <a:xfrm>
            <a:off x="315724" y="451278"/>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6" name="Chart 5">
            <a:extLst>
              <a:ext uri="{FF2B5EF4-FFF2-40B4-BE49-F238E27FC236}">
                <a16:creationId xmlns:a16="http://schemas.microsoft.com/office/drawing/2014/main" id="{6138F88F-1323-4DDA-84C7-4C3094B275CE}"/>
              </a:ext>
            </a:extLst>
          </p:cNvPr>
          <p:cNvGraphicFramePr>
            <a:graphicFrameLocks/>
          </p:cNvGraphicFramePr>
          <p:nvPr>
            <p:extLst>
              <p:ext uri="{D42A27DB-BD31-4B8C-83A1-F6EECF244321}">
                <p14:modId xmlns:p14="http://schemas.microsoft.com/office/powerpoint/2010/main" val="1749045959"/>
              </p:ext>
            </p:extLst>
          </p:nvPr>
        </p:nvGraphicFramePr>
        <p:xfrm>
          <a:off x="319339" y="669956"/>
          <a:ext cx="8515350" cy="59933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828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903382"/>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viedoklis par to, kā stipro alkoholisko dzērienu cenas celšanās ietekmēs viņu pirkšanas paradumus</a:t>
            </a:r>
          </a:p>
        </p:txBody>
      </p:sp>
      <p:graphicFrame>
        <p:nvGraphicFramePr>
          <p:cNvPr id="4" name="Chart 3">
            <a:extLst>
              <a:ext uri="{FF2B5EF4-FFF2-40B4-BE49-F238E27FC236}">
                <a16:creationId xmlns:a16="http://schemas.microsoft.com/office/drawing/2014/main" id="{B8FE5F7A-95F9-4BD0-8354-2FF21C1DB2A3}"/>
              </a:ext>
            </a:extLst>
          </p:cNvPr>
          <p:cNvGraphicFramePr>
            <a:graphicFrameLocks/>
          </p:cNvGraphicFramePr>
          <p:nvPr>
            <p:extLst>
              <p:ext uri="{D42A27DB-BD31-4B8C-83A1-F6EECF244321}">
                <p14:modId xmlns:p14="http://schemas.microsoft.com/office/powerpoint/2010/main" val="1915193055"/>
              </p:ext>
            </p:extLst>
          </p:nvPr>
        </p:nvGraphicFramePr>
        <p:xfrm>
          <a:off x="287164" y="917560"/>
          <a:ext cx="8515350" cy="5620408"/>
        </p:xfrm>
        <a:graphic>
          <a:graphicData uri="http://schemas.openxmlformats.org/drawingml/2006/chart">
            <c:chart xmlns:c="http://schemas.openxmlformats.org/drawingml/2006/chart" xmlns:r="http://schemas.openxmlformats.org/officeDocument/2006/relationships" r:id="rId2"/>
          </a:graphicData>
        </a:graphic>
      </p:graphicFrame>
      <p:sp>
        <p:nvSpPr>
          <p:cNvPr id="2" name="Ovāls 1">
            <a:extLst>
              <a:ext uri="{FF2B5EF4-FFF2-40B4-BE49-F238E27FC236}">
                <a16:creationId xmlns:a16="http://schemas.microsoft.com/office/drawing/2014/main" id="{8542FDE4-C596-44DA-8381-7C561584F2E3}"/>
              </a:ext>
            </a:extLst>
          </p:cNvPr>
          <p:cNvSpPr/>
          <p:nvPr/>
        </p:nvSpPr>
        <p:spPr>
          <a:xfrm>
            <a:off x="7498425" y="1371600"/>
            <a:ext cx="1151792" cy="9144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Ovāls 4">
            <a:extLst>
              <a:ext uri="{FF2B5EF4-FFF2-40B4-BE49-F238E27FC236}">
                <a16:creationId xmlns:a16="http://schemas.microsoft.com/office/drawing/2014/main" id="{5017FF12-EA87-49A4-834C-E725D9A5F159}"/>
              </a:ext>
            </a:extLst>
          </p:cNvPr>
          <p:cNvSpPr/>
          <p:nvPr/>
        </p:nvSpPr>
        <p:spPr>
          <a:xfrm>
            <a:off x="4819702" y="2710961"/>
            <a:ext cx="1151792" cy="9144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6" name="Ovāls 5">
            <a:extLst>
              <a:ext uri="{FF2B5EF4-FFF2-40B4-BE49-F238E27FC236}">
                <a16:creationId xmlns:a16="http://schemas.microsoft.com/office/drawing/2014/main" id="{D69D4690-EAF7-40C6-A182-C7B4FE8870E1}"/>
              </a:ext>
            </a:extLst>
          </p:cNvPr>
          <p:cNvSpPr/>
          <p:nvPr/>
        </p:nvSpPr>
        <p:spPr>
          <a:xfrm>
            <a:off x="4426979" y="3355730"/>
            <a:ext cx="1151792" cy="9144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Tree>
    <p:extLst>
      <p:ext uri="{BB962C8B-B14F-4D97-AF65-F5344CB8AC3E}">
        <p14:creationId xmlns:p14="http://schemas.microsoft.com/office/powerpoint/2010/main" val="1390030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697117"/>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viedoklis par to, kā stipro alkoholisko dzērienu cenas celšanās ietekmēs </a:t>
            </a:r>
          </a:p>
          <a:p>
            <a:pPr algn="ctr">
              <a:spcBef>
                <a:spcPct val="0"/>
              </a:spcBef>
              <a:buNone/>
            </a:pPr>
            <a:r>
              <a:rPr lang="lv-LV" altLang="ko-KR" sz="1800" dirty="0">
                <a:ea typeface="맑은 고딕" panose="020B0503020000020004" pitchFamily="34" charset="-127"/>
              </a:rPr>
              <a:t>viņu pirkšanas paradumus</a:t>
            </a:r>
          </a:p>
        </p:txBody>
      </p:sp>
      <p:sp>
        <p:nvSpPr>
          <p:cNvPr id="5" name="TextBox 4">
            <a:extLst>
              <a:ext uri="{FF2B5EF4-FFF2-40B4-BE49-F238E27FC236}">
                <a16:creationId xmlns:a16="http://schemas.microsoft.com/office/drawing/2014/main" id="{545F52CC-B87E-4494-A219-167120F39451}"/>
              </a:ext>
            </a:extLst>
          </p:cNvPr>
          <p:cNvSpPr txBox="1"/>
          <p:nvPr/>
        </p:nvSpPr>
        <p:spPr>
          <a:xfrm>
            <a:off x="262347" y="597547"/>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7" name="Chart 6">
            <a:extLst>
              <a:ext uri="{FF2B5EF4-FFF2-40B4-BE49-F238E27FC236}">
                <a16:creationId xmlns:a16="http://schemas.microsoft.com/office/drawing/2014/main" id="{FE6900D0-F8A0-4553-A01E-7D819B325DCA}"/>
              </a:ext>
            </a:extLst>
          </p:cNvPr>
          <p:cNvGraphicFramePr>
            <a:graphicFrameLocks/>
          </p:cNvGraphicFramePr>
          <p:nvPr>
            <p:extLst>
              <p:ext uri="{D42A27DB-BD31-4B8C-83A1-F6EECF244321}">
                <p14:modId xmlns:p14="http://schemas.microsoft.com/office/powerpoint/2010/main" val="2757338942"/>
              </p:ext>
            </p:extLst>
          </p:nvPr>
        </p:nvGraphicFramePr>
        <p:xfrm>
          <a:off x="263823" y="819904"/>
          <a:ext cx="8599520" cy="58253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4352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583959" y="656348"/>
            <a:ext cx="3849370" cy="553998"/>
          </a:xfrm>
          <a:prstGeom prst="rect">
            <a:avLst/>
          </a:prstGeom>
          <a:noFill/>
        </p:spPr>
        <p:txBody>
          <a:bodyPr wrap="square">
            <a:spAutoFit/>
          </a:bodyPr>
          <a:lstStyle/>
          <a:p>
            <a:r>
              <a:rPr lang="lv-LV" sz="1000" b="1" dirty="0">
                <a:latin typeface="Arial" panose="020B0604020202020204" pitchFamily="34" charset="0"/>
                <a:cs typeface="Arial" panose="020B0604020202020204" pitchFamily="34" charset="0"/>
              </a:rPr>
              <a:t>F1. Vai pēdējā gada laikā Jūs esat pircis/-kusi alkoholiskus dzērienus? Ja JĀ, lūdzu, atzīmējiet kādus.</a:t>
            </a:r>
          </a:p>
          <a:p>
            <a:r>
              <a:rPr lang="lv-LV" sz="1000" i="1" dirty="0">
                <a:latin typeface="Arial" panose="020B0604020202020204" pitchFamily="34" charset="0"/>
                <a:cs typeface="Arial" panose="020B0604020202020204" pitchFamily="34" charset="0"/>
              </a:rPr>
              <a:t>Iespējamas vairākas atbildes</a:t>
            </a:r>
          </a:p>
        </p:txBody>
      </p:sp>
      <p:sp>
        <p:nvSpPr>
          <p:cNvPr id="14339" name="Title 3">
            <a:extLst>
              <a:ext uri="{FF2B5EF4-FFF2-40B4-BE49-F238E27FC236}">
                <a16:creationId xmlns:a16="http://schemas.microsoft.com/office/drawing/2014/main" id="{8BDE6F21-7324-4813-88DA-FDB3ED8620A8}"/>
              </a:ext>
            </a:extLst>
          </p:cNvPr>
          <p:cNvSpPr txBox="1">
            <a:spLocks/>
          </p:cNvSpPr>
          <p:nvPr/>
        </p:nvSpPr>
        <p:spPr bwMode="auto">
          <a:xfrm>
            <a:off x="1192004" y="0"/>
            <a:ext cx="6749653" cy="61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eaLnBrk="1" hangingPunct="1">
              <a:spcBef>
                <a:spcPct val="0"/>
              </a:spcBef>
              <a:buFontTx/>
              <a:buNone/>
            </a:pPr>
            <a:r>
              <a:rPr lang="lv-LV" altLang="ko-KR" sz="2400" dirty="0"/>
              <a:t>Aptaujas anketa</a:t>
            </a:r>
            <a:endParaRPr lang="ko-KR" altLang="en-US" sz="2400" dirty="0"/>
          </a:p>
        </p:txBody>
      </p:sp>
      <p:sp>
        <p:nvSpPr>
          <p:cNvPr id="10" name="TextBox 9">
            <a:extLst>
              <a:ext uri="{FF2B5EF4-FFF2-40B4-BE49-F238E27FC236}">
                <a16:creationId xmlns:a16="http://schemas.microsoft.com/office/drawing/2014/main" id="{3970DCF4-BB63-4707-AE3E-0195C817B841}"/>
              </a:ext>
            </a:extLst>
          </p:cNvPr>
          <p:cNvSpPr txBox="1"/>
          <p:nvPr/>
        </p:nvSpPr>
        <p:spPr>
          <a:xfrm>
            <a:off x="4710672" y="660711"/>
            <a:ext cx="4126108" cy="1323439"/>
          </a:xfrm>
          <a:prstGeom prst="rect">
            <a:avLst/>
          </a:prstGeom>
          <a:noFill/>
        </p:spPr>
        <p:txBody>
          <a:bodyPr wrap="square">
            <a:spAutoFit/>
          </a:bodyPr>
          <a:lstStyle/>
          <a:p>
            <a:r>
              <a:rPr lang="lv-LV" sz="1000" b="1" dirty="0">
                <a:latin typeface="Arial" panose="020B0604020202020204" pitchFamily="34" charset="0"/>
                <a:cs typeface="Arial" panose="020B0604020202020204" pitchFamily="34" charset="0"/>
              </a:rPr>
              <a:t>F2. Latvijas valdība ir nolēmusi no 2020.gada 1.marta pacelt alkohola akcīzi Latvijā. </a:t>
            </a:r>
          </a:p>
          <a:p>
            <a:r>
              <a:rPr lang="lv-LV" sz="1000" b="1" dirty="0">
                <a:latin typeface="Arial" panose="020B0604020202020204" pitchFamily="34" charset="0"/>
                <a:cs typeface="Arial" panose="020B0604020202020204" pitchFamily="34" charset="0"/>
              </a:rPr>
              <a:t>Tas nozīmē, ka 1 litrs 40% stipro alkoholisko dzērienu veikalā sadārdzināsies par apmēram 3 līdz 4 eiro, viens litrs alus par apmēram 6 centiem, bet litrs vīna par apmēram 20 centiem. Līdz ar šīm izmaiņām stiprie alkoholiskie dzērieni Latvijā maksās vairāk nekā Lietuvā un Igaunijā.</a:t>
            </a:r>
          </a:p>
          <a:p>
            <a:r>
              <a:rPr lang="lv-LV" sz="1000" b="1" dirty="0">
                <a:latin typeface="Arial" panose="020B0604020202020204" pitchFamily="34" charset="0"/>
                <a:cs typeface="Arial" panose="020B0604020202020204" pitchFamily="34" charset="0"/>
              </a:rPr>
              <a:t>Vai Jūs atbalstāt valdības lēmumu pacelt alkohola akcīzi Latvijā?</a:t>
            </a:r>
          </a:p>
        </p:txBody>
      </p:sp>
      <p:sp>
        <p:nvSpPr>
          <p:cNvPr id="11" name="TextBox 10">
            <a:extLst>
              <a:ext uri="{FF2B5EF4-FFF2-40B4-BE49-F238E27FC236}">
                <a16:creationId xmlns:a16="http://schemas.microsoft.com/office/drawing/2014/main" id="{3970DCF4-BB63-4707-AE3E-0195C817B841}"/>
              </a:ext>
            </a:extLst>
          </p:cNvPr>
          <p:cNvSpPr txBox="1"/>
          <p:nvPr/>
        </p:nvSpPr>
        <p:spPr>
          <a:xfrm>
            <a:off x="583961" y="2797523"/>
            <a:ext cx="7340762" cy="954107"/>
          </a:xfrm>
          <a:prstGeom prst="rect">
            <a:avLst/>
          </a:prstGeom>
          <a:noFill/>
        </p:spPr>
        <p:txBody>
          <a:bodyPr wrap="square">
            <a:spAutoFit/>
          </a:bodyPr>
          <a:lstStyle/>
          <a:p>
            <a:r>
              <a:rPr lang="lv-LV" sz="1000" b="1" dirty="0">
                <a:latin typeface="Arial" panose="020B0604020202020204" pitchFamily="34" charset="0"/>
                <a:cs typeface="Arial" panose="020B0604020202020204" pitchFamily="34" charset="0"/>
              </a:rPr>
              <a:t>F3. Vai Jūs atbalstītu alkohola akcīzes samazināšanu, gadījumā, ja tas veicinātu labi apmaksātu darba vietu radīšanu Latvijas reģionos*?</a:t>
            </a:r>
          </a:p>
          <a:p>
            <a:r>
              <a:rPr lang="lv-LV" sz="900" dirty="0">
                <a:latin typeface="Arial" panose="020B0604020202020204" pitchFamily="34" charset="0"/>
                <a:cs typeface="Arial" panose="020B0604020202020204" pitchFamily="34" charset="0"/>
              </a:rPr>
              <a:t>* Gadījumā, ja alkoholiskie dzērieni Latvijā būtu mazliet lētāki nekā Lietuvā un Igaunijā, daudzi kaimiņvalstu iedzīvotāji brauktu iepirkties uz Latviju, kur tie naudu tērētu ne tikai lētāka alkohola iegādei, bet arī citām precēm un pakalpojumiem. Šo kaimiņvalstu iedzīvotāju apkalpošana nodrošinātu ienākumus un darba vietas pierobežas teritorijās. Šādas sakarības esamību apstiprināja laika periods, kad alkoholiskie dzērieni Latvijā bija lētāki nekā Igaunijā.</a:t>
            </a:r>
          </a:p>
        </p:txBody>
      </p:sp>
      <p:graphicFrame>
        <p:nvGraphicFramePr>
          <p:cNvPr id="4" name="Table 3">
            <a:extLst>
              <a:ext uri="{FF2B5EF4-FFF2-40B4-BE49-F238E27FC236}">
                <a16:creationId xmlns:a16="http://schemas.microsoft.com/office/drawing/2014/main" id="{8E8A8ADD-5F2B-4E3A-A778-8A9E281C2B32}"/>
              </a:ext>
            </a:extLst>
          </p:cNvPr>
          <p:cNvGraphicFramePr>
            <a:graphicFrameLocks noGrp="1"/>
          </p:cNvGraphicFramePr>
          <p:nvPr>
            <p:extLst>
              <p:ext uri="{D42A27DB-BD31-4B8C-83A1-F6EECF244321}">
                <p14:modId xmlns:p14="http://schemas.microsoft.com/office/powerpoint/2010/main" val="4241575154"/>
              </p:ext>
            </p:extLst>
          </p:nvPr>
        </p:nvGraphicFramePr>
        <p:xfrm>
          <a:off x="672616" y="1210305"/>
          <a:ext cx="3365230" cy="1155700"/>
        </p:xfrm>
        <a:graphic>
          <a:graphicData uri="http://schemas.openxmlformats.org/drawingml/2006/table">
            <a:tbl>
              <a:tblPr firstRow="1" firstCol="1" lastRow="1" lastCol="1" bandRow="1" bandCol="1"/>
              <a:tblGrid>
                <a:gridCol w="2578048">
                  <a:extLst>
                    <a:ext uri="{9D8B030D-6E8A-4147-A177-3AD203B41FA5}">
                      <a16:colId xmlns:a16="http://schemas.microsoft.com/office/drawing/2014/main" val="2189935221"/>
                    </a:ext>
                  </a:extLst>
                </a:gridCol>
                <a:gridCol w="787182">
                  <a:extLst>
                    <a:ext uri="{9D8B030D-6E8A-4147-A177-3AD203B41FA5}">
                      <a16:colId xmlns:a16="http://schemas.microsoft.com/office/drawing/2014/main" val="3216593860"/>
                    </a:ext>
                  </a:extLst>
                </a:gridCol>
              </a:tblGrid>
              <a:tr h="16510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Neesmu </a:t>
                      </a:r>
                      <a:r>
                        <a:rPr lang="en-US" sz="1000">
                          <a:solidFill>
                            <a:srgbClr val="000000"/>
                          </a:solidFill>
                          <a:effectLst/>
                          <a:latin typeface="Arial" panose="020B0604020202020204" pitchFamily="34" charset="0"/>
                          <a:ea typeface="Calibri" panose="020F0502020204030204" pitchFamily="34" charset="0"/>
                        </a:rPr>
                        <a:t>pircis/-kusi</a:t>
                      </a:r>
                      <a:endParaRPr lang="lv-LV" sz="1000">
                        <a:solidFill>
                          <a:srgbClr val="000000"/>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5854475"/>
                  </a:ext>
                </a:extLst>
              </a:tr>
              <a:tr h="16510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Alu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301787"/>
                  </a:ext>
                </a:extLst>
              </a:tr>
              <a:tr h="16510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Vīnu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1674691"/>
                  </a:ext>
                </a:extLst>
              </a:tr>
              <a:tr h="16510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Dzirkstošo vīnu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682855"/>
                  </a:ext>
                </a:extLst>
              </a:tr>
              <a:tr h="16510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Stipros alkoholiskos dzērienus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729130"/>
                  </a:ext>
                </a:extLst>
              </a:tr>
              <a:tr h="16510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Cita veida alkoholiskos dzērienus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1545554"/>
                  </a:ext>
                </a:extLst>
              </a:tr>
              <a:tr h="16510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Grūti pateikt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7014389"/>
                  </a:ext>
                </a:extLst>
              </a:tr>
            </a:tbl>
          </a:graphicData>
        </a:graphic>
      </p:graphicFrame>
      <p:graphicFrame>
        <p:nvGraphicFramePr>
          <p:cNvPr id="6" name="Table 5">
            <a:extLst>
              <a:ext uri="{FF2B5EF4-FFF2-40B4-BE49-F238E27FC236}">
                <a16:creationId xmlns:a16="http://schemas.microsoft.com/office/drawing/2014/main" id="{2AE942F4-82BD-484B-A924-48CF91691030}"/>
              </a:ext>
            </a:extLst>
          </p:cNvPr>
          <p:cNvGraphicFramePr>
            <a:graphicFrameLocks noGrp="1"/>
          </p:cNvGraphicFramePr>
          <p:nvPr>
            <p:extLst>
              <p:ext uri="{D42A27DB-BD31-4B8C-83A1-F6EECF244321}">
                <p14:modId xmlns:p14="http://schemas.microsoft.com/office/powerpoint/2010/main" val="33314749"/>
              </p:ext>
            </p:extLst>
          </p:nvPr>
        </p:nvGraphicFramePr>
        <p:xfrm>
          <a:off x="4804868" y="1966146"/>
          <a:ext cx="2517140" cy="762000"/>
        </p:xfrm>
        <a:graphic>
          <a:graphicData uri="http://schemas.openxmlformats.org/drawingml/2006/table">
            <a:tbl>
              <a:tblPr firstRow="1" firstCol="1" bandRow="1"/>
              <a:tblGrid>
                <a:gridCol w="1527175">
                  <a:extLst>
                    <a:ext uri="{9D8B030D-6E8A-4147-A177-3AD203B41FA5}">
                      <a16:colId xmlns:a16="http://schemas.microsoft.com/office/drawing/2014/main" val="275803769"/>
                    </a:ext>
                  </a:extLst>
                </a:gridCol>
                <a:gridCol w="989965">
                  <a:extLst>
                    <a:ext uri="{9D8B030D-6E8A-4147-A177-3AD203B41FA5}">
                      <a16:colId xmlns:a16="http://schemas.microsoft.com/office/drawing/2014/main" val="802441260"/>
                    </a:ext>
                  </a:extLst>
                </a:gridCol>
              </a:tblGrid>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Pilnībā atbalstu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3126646"/>
                  </a:ext>
                </a:extLst>
              </a:tr>
              <a:tr h="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Drīzāk atbalstu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918523"/>
                  </a:ext>
                </a:extLst>
              </a:tr>
              <a:tr h="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Drīzāk neatbalstu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0116738"/>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Nemaz neatbalstu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045839"/>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Grūti pateikt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072020"/>
                  </a:ext>
                </a:extLst>
              </a:tr>
            </a:tbl>
          </a:graphicData>
        </a:graphic>
      </p:graphicFrame>
      <p:graphicFrame>
        <p:nvGraphicFramePr>
          <p:cNvPr id="7" name="Table 6">
            <a:extLst>
              <a:ext uri="{FF2B5EF4-FFF2-40B4-BE49-F238E27FC236}">
                <a16:creationId xmlns:a16="http://schemas.microsoft.com/office/drawing/2014/main" id="{5196C4B0-13B9-46B0-9A51-277CF6837060}"/>
              </a:ext>
            </a:extLst>
          </p:cNvPr>
          <p:cNvGraphicFramePr>
            <a:graphicFrameLocks noGrp="1"/>
          </p:cNvGraphicFramePr>
          <p:nvPr>
            <p:extLst>
              <p:ext uri="{D42A27DB-BD31-4B8C-83A1-F6EECF244321}">
                <p14:modId xmlns:p14="http://schemas.microsoft.com/office/powerpoint/2010/main" val="1060036859"/>
              </p:ext>
            </p:extLst>
          </p:nvPr>
        </p:nvGraphicFramePr>
        <p:xfrm>
          <a:off x="672616" y="3715622"/>
          <a:ext cx="2517140" cy="762000"/>
        </p:xfrm>
        <a:graphic>
          <a:graphicData uri="http://schemas.openxmlformats.org/drawingml/2006/table">
            <a:tbl>
              <a:tblPr firstRow="1" firstCol="1" bandRow="1"/>
              <a:tblGrid>
                <a:gridCol w="1527175">
                  <a:extLst>
                    <a:ext uri="{9D8B030D-6E8A-4147-A177-3AD203B41FA5}">
                      <a16:colId xmlns:a16="http://schemas.microsoft.com/office/drawing/2014/main" val="4042125491"/>
                    </a:ext>
                  </a:extLst>
                </a:gridCol>
                <a:gridCol w="989965">
                  <a:extLst>
                    <a:ext uri="{9D8B030D-6E8A-4147-A177-3AD203B41FA5}">
                      <a16:colId xmlns:a16="http://schemas.microsoft.com/office/drawing/2014/main" val="3492387230"/>
                    </a:ext>
                  </a:extLst>
                </a:gridCol>
              </a:tblGrid>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Pilnībā atbalstītu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4309141"/>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Drīzāk atbalstītu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9371915"/>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Drīzāk neatbalstītu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6624092"/>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Nemaz neatbalstītu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6070717"/>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Grūti pateikt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0574386"/>
                  </a:ext>
                </a:extLst>
              </a:tr>
            </a:tbl>
          </a:graphicData>
        </a:graphic>
      </p:graphicFrame>
      <p:sp>
        <p:nvSpPr>
          <p:cNvPr id="13" name="TextBox 12">
            <a:extLst>
              <a:ext uri="{FF2B5EF4-FFF2-40B4-BE49-F238E27FC236}">
                <a16:creationId xmlns:a16="http://schemas.microsoft.com/office/drawing/2014/main" id="{48669FDA-CA06-4E1A-8BEB-52266BDD609E}"/>
              </a:ext>
            </a:extLst>
          </p:cNvPr>
          <p:cNvSpPr txBox="1"/>
          <p:nvPr/>
        </p:nvSpPr>
        <p:spPr>
          <a:xfrm>
            <a:off x="583961" y="4614666"/>
            <a:ext cx="7340762" cy="707886"/>
          </a:xfrm>
          <a:prstGeom prst="rect">
            <a:avLst/>
          </a:prstGeom>
          <a:noFill/>
        </p:spPr>
        <p:txBody>
          <a:bodyPr wrap="square">
            <a:spAutoFit/>
          </a:bodyPr>
          <a:lstStyle/>
          <a:p>
            <a:r>
              <a:rPr lang="lv-LV" sz="1000" i="1" dirty="0">
                <a:latin typeface="Arial" panose="020B0604020202020204" pitchFamily="34" charset="0"/>
                <a:cs typeface="Arial" panose="020B0604020202020204" pitchFamily="34" charset="0"/>
              </a:rPr>
              <a:t>Uzdot, ja F1 atzīmēts 5 – t.i., respondents ir pircis stipros alkoholiskos dzērienus</a:t>
            </a:r>
          </a:p>
          <a:p>
            <a:r>
              <a:rPr lang="lv-LV" sz="1000" b="1" dirty="0">
                <a:latin typeface="Arial" panose="020B0604020202020204" pitchFamily="34" charset="0"/>
                <a:cs typeface="Arial" panose="020B0604020202020204" pitchFamily="34" charset="0"/>
              </a:rPr>
              <a:t>F4. Gadījumā, ja stiprie alkoholiskie dzērieni Latvijā veikalos maksātu par 3 līdz 4 eiro litrā dārgāk nekā līdz šim, kā tas ietekmēs Jūs?</a:t>
            </a:r>
          </a:p>
          <a:p>
            <a:r>
              <a:rPr lang="lv-LV" sz="1000" i="1" dirty="0">
                <a:latin typeface="Arial" panose="020B0604020202020204" pitchFamily="34" charset="0"/>
                <a:cs typeface="Arial" panose="020B0604020202020204" pitchFamily="34" charset="0"/>
              </a:rPr>
              <a:t>Var būt vairākas atbildes</a:t>
            </a:r>
          </a:p>
        </p:txBody>
      </p:sp>
      <p:graphicFrame>
        <p:nvGraphicFramePr>
          <p:cNvPr id="8" name="Table 7">
            <a:extLst>
              <a:ext uri="{FF2B5EF4-FFF2-40B4-BE49-F238E27FC236}">
                <a16:creationId xmlns:a16="http://schemas.microsoft.com/office/drawing/2014/main" id="{BAAF1487-8095-4A25-BEF6-4A9C84C47FE4}"/>
              </a:ext>
            </a:extLst>
          </p:cNvPr>
          <p:cNvGraphicFramePr>
            <a:graphicFrameLocks noGrp="1"/>
          </p:cNvGraphicFramePr>
          <p:nvPr>
            <p:extLst>
              <p:ext uri="{D42A27DB-BD31-4B8C-83A1-F6EECF244321}">
                <p14:modId xmlns:p14="http://schemas.microsoft.com/office/powerpoint/2010/main" val="1189927845"/>
              </p:ext>
            </p:extLst>
          </p:nvPr>
        </p:nvGraphicFramePr>
        <p:xfrm>
          <a:off x="672616" y="5295749"/>
          <a:ext cx="6207760" cy="1066800"/>
        </p:xfrm>
        <a:graphic>
          <a:graphicData uri="http://schemas.openxmlformats.org/drawingml/2006/table">
            <a:tbl>
              <a:tblPr firstRow="1" firstCol="1" bandRow="1"/>
              <a:tblGrid>
                <a:gridCol w="5217795">
                  <a:extLst>
                    <a:ext uri="{9D8B030D-6E8A-4147-A177-3AD203B41FA5}">
                      <a16:colId xmlns:a16="http://schemas.microsoft.com/office/drawing/2014/main" val="696625007"/>
                    </a:ext>
                  </a:extLst>
                </a:gridCol>
                <a:gridCol w="989965">
                  <a:extLst>
                    <a:ext uri="{9D8B030D-6E8A-4147-A177-3AD203B41FA5}">
                      <a16:colId xmlns:a16="http://schemas.microsoft.com/office/drawing/2014/main" val="3475256735"/>
                    </a:ext>
                  </a:extLst>
                </a:gridCol>
              </a:tblGrid>
              <a:tr h="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Visdrīzāk pirkšu retāk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9277971"/>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Visdrīzāk pirkšu citās valstīs, kur tie būs lētāki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065382"/>
                  </a:ext>
                </a:extLst>
              </a:tr>
              <a:tr h="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Visdrīzāk meklēšu iespējas iegādāties pašbrūvētu stipro alkoholu “no rokas”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9292534"/>
                  </a:ext>
                </a:extLst>
              </a:tr>
              <a:tr h="0">
                <a:tc>
                  <a:txBody>
                    <a:bodyPr/>
                    <a:lstStyle/>
                    <a:p>
                      <a:pPr>
                        <a:spcAft>
                          <a:spcPts val="0"/>
                        </a:spcAft>
                      </a:pPr>
                      <a:r>
                        <a:rPr lang="lv-LV" sz="1000" dirty="0">
                          <a:solidFill>
                            <a:srgbClr val="000000"/>
                          </a:solidFill>
                          <a:effectLst/>
                          <a:latin typeface="Arial" panose="020B0604020202020204" pitchFamily="34" charset="0"/>
                          <a:ea typeface="Calibri" panose="020F0502020204030204" pitchFamily="34" charset="0"/>
                        </a:rPr>
                        <a:t>Visdrīzāk meklēšu iespēju iegādāties kontrabandas alkoholu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089966"/>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Visdrīzāk mani tas ietekmēs kādā citā veidā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832323"/>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Manus paradumus tas nemainīs – pirkšu tikpat bieži kā līdz šim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a:solidFill>
                            <a:srgbClr val="000000"/>
                          </a:solidFill>
                          <a:effectLst/>
                          <a:latin typeface="Arial" panose="020B0604020202020204" pitchFamily="34" charset="0"/>
                          <a:ea typeface="Calibri" panose="020F0502020204030204" pitchFamily="34"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229573"/>
                  </a:ext>
                </a:extLst>
              </a:tr>
              <a:tr h="0">
                <a:tc>
                  <a:txBody>
                    <a:bodyPr/>
                    <a:lstStyle/>
                    <a:p>
                      <a:pPr>
                        <a:spcAft>
                          <a:spcPts val="0"/>
                        </a:spcAft>
                      </a:pPr>
                      <a:r>
                        <a:rPr lang="lv-LV" sz="1000">
                          <a:solidFill>
                            <a:srgbClr val="000000"/>
                          </a:solidFill>
                          <a:effectLst/>
                          <a:latin typeface="Arial" panose="020B0604020202020204" pitchFamily="34" charset="0"/>
                          <a:ea typeface="Calibri" panose="020F0502020204030204" pitchFamily="34" charset="0"/>
                        </a:rPr>
                        <a:t>Grūti pateikt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lv-LV" sz="1000" dirty="0">
                          <a:solidFill>
                            <a:srgbClr val="000000"/>
                          </a:solidFill>
                          <a:effectLst/>
                          <a:latin typeface="Arial" panose="020B0604020202020204" pitchFamily="34" charset="0"/>
                          <a:ea typeface="Calibri" panose="020F0502020204030204" pitchFamily="34"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228825"/>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2">
            <a:extLst>
              <a:ext uri="{FF2B5EF4-FFF2-40B4-BE49-F238E27FC236}">
                <a16:creationId xmlns:a16="http://schemas.microsoft.com/office/drawing/2014/main" id="{0244E75D-4791-4408-A69B-3F1540EE4C35}"/>
              </a:ext>
            </a:extLst>
          </p:cNvPr>
          <p:cNvSpPr txBox="1">
            <a:spLocks noChangeArrowheads="1"/>
          </p:cNvSpPr>
          <p:nvPr/>
        </p:nvSpPr>
        <p:spPr bwMode="auto">
          <a:xfrm>
            <a:off x="856357" y="3871232"/>
            <a:ext cx="568960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latinLnBrk="1"/>
            <a:r>
              <a:rPr lang="lv-LV" altLang="lv-LV" sz="1400" dirty="0"/>
              <a:t>Projekta darba grupa: Arnis Kaktiņš, Māra Alksne</a:t>
            </a:r>
            <a:br>
              <a:rPr lang="lv-LV" altLang="lv-LV" sz="1400" dirty="0"/>
            </a:br>
            <a:r>
              <a:rPr lang="lv-LV" altLang="lv-LV" sz="1400" dirty="0"/>
              <a:t>Par lauka darba norisi atbildīgā: </a:t>
            </a:r>
            <a:r>
              <a:rPr lang="lv-LV" altLang="lv-LV" sz="1400" dirty="0">
                <a:ea typeface="Gulim" panose="020B0600000101010101" pitchFamily="34" charset="-127"/>
              </a:rPr>
              <a:t>Linda Mežsarga</a:t>
            </a:r>
          </a:p>
          <a:p>
            <a:pPr latinLnBrk="1"/>
            <a:r>
              <a:rPr lang="lv-LV" altLang="lv-LV" sz="1400" dirty="0"/>
              <a:t>Datu masīvu veidoja: </a:t>
            </a:r>
            <a:r>
              <a:rPr lang="lv-LV" sz="1400" dirty="0"/>
              <a:t>Saiva </a:t>
            </a:r>
            <a:r>
              <a:rPr lang="lv-LV" sz="1400" dirty="0" err="1"/>
              <a:t>Brežinska</a:t>
            </a:r>
            <a:endParaRPr lang="lv-LV" altLang="lv-LV" sz="1400" dirty="0">
              <a:ea typeface="Gulim" panose="020B0600000101010101" pitchFamily="34" charset="-127"/>
            </a:endParaRPr>
          </a:p>
          <a:p>
            <a:pPr eaLnBrk="1" latinLnBrk="1" hangingPunct="1"/>
            <a:br>
              <a:rPr lang="lv-LV" altLang="lv-LV" sz="1400" b="1" dirty="0"/>
            </a:br>
            <a:br>
              <a:rPr lang="lv-LV" altLang="lv-LV" sz="1400" b="1" dirty="0"/>
            </a:br>
            <a:r>
              <a:rPr lang="en-US" altLang="lv-LV" sz="1400" b="1" u="sng" dirty="0"/>
              <a:t>SKDS</a:t>
            </a:r>
            <a:r>
              <a:rPr lang="en-US" altLang="lv-LV" sz="1400" dirty="0"/>
              <a:t> 	</a:t>
            </a:r>
            <a:br>
              <a:rPr lang="en-US" altLang="lv-LV" sz="1400" dirty="0"/>
            </a:br>
            <a:r>
              <a:rPr lang="lv-LV" altLang="lv-LV" sz="1400" dirty="0"/>
              <a:t>tirgus un sabiedriskās domas pētījumu centrs</a:t>
            </a:r>
            <a:br>
              <a:rPr lang="en-US" altLang="lv-LV" sz="1400" dirty="0"/>
            </a:br>
            <a:r>
              <a:rPr lang="en-US" altLang="lv-LV" sz="1400" dirty="0" err="1"/>
              <a:t>Bazn</a:t>
            </a:r>
            <a:r>
              <a:rPr lang="lv-LV" altLang="lv-LV" sz="1400" dirty="0"/>
              <a:t>ī</a:t>
            </a:r>
            <a:r>
              <a:rPr lang="en-US" altLang="lv-LV" sz="1400" dirty="0" err="1"/>
              <a:t>cas</a:t>
            </a:r>
            <a:r>
              <a:rPr lang="en-US" altLang="lv-LV" sz="1400" dirty="0"/>
              <a:t> </a:t>
            </a:r>
            <a:r>
              <a:rPr lang="lv-LV" altLang="lv-LV" sz="1400" dirty="0"/>
              <a:t>iela </a:t>
            </a:r>
            <a:r>
              <a:rPr lang="en-US" altLang="lv-LV" sz="1400" dirty="0"/>
              <a:t>32-2, R</a:t>
            </a:r>
            <a:r>
              <a:rPr lang="lv-LV" altLang="lv-LV" sz="1400" dirty="0"/>
              <a:t>ī</a:t>
            </a:r>
            <a:r>
              <a:rPr lang="en-US" altLang="lv-LV" sz="1400" dirty="0" err="1"/>
              <a:t>ga</a:t>
            </a:r>
            <a:r>
              <a:rPr lang="en-US" altLang="lv-LV" sz="1400" dirty="0"/>
              <a:t>, </a:t>
            </a:r>
            <a:r>
              <a:rPr lang="en-US" altLang="lv-LV" sz="1400" dirty="0" err="1"/>
              <a:t>Latvi</a:t>
            </a:r>
            <a:r>
              <a:rPr lang="lv-LV" altLang="lv-LV" sz="1400" dirty="0"/>
              <a:t>j</a:t>
            </a:r>
            <a:r>
              <a:rPr lang="en-US" altLang="lv-LV" sz="1400" dirty="0"/>
              <a:t>a, LV-1010 </a:t>
            </a:r>
            <a:br>
              <a:rPr lang="en-US" altLang="lv-LV" sz="1400" dirty="0"/>
            </a:br>
            <a:r>
              <a:rPr lang="lv-LV" altLang="lv-LV" sz="1400" dirty="0"/>
              <a:t>Tālr.</a:t>
            </a:r>
            <a:r>
              <a:rPr lang="en-US" altLang="lv-LV" sz="1400" dirty="0"/>
              <a:t>: +371 </a:t>
            </a:r>
            <a:r>
              <a:rPr lang="lv-LV" altLang="lv-LV" sz="1400" dirty="0"/>
              <a:t>6</a:t>
            </a:r>
            <a:r>
              <a:rPr lang="en-US" altLang="lv-LV" sz="1400" dirty="0"/>
              <a:t>7 312 876, </a:t>
            </a:r>
            <a:r>
              <a:rPr lang="lv-LV" altLang="lv-LV" sz="1400" dirty="0"/>
              <a:t>e</a:t>
            </a:r>
            <a:r>
              <a:rPr lang="fr-FR" altLang="lv-LV" sz="1400" dirty="0"/>
              <a:t>-</a:t>
            </a:r>
            <a:r>
              <a:rPr lang="lv-LV" altLang="lv-LV" sz="1400" dirty="0"/>
              <a:t>pasts</a:t>
            </a:r>
            <a:r>
              <a:rPr lang="fr-FR" altLang="lv-LV" sz="1400" dirty="0"/>
              <a:t>: </a:t>
            </a:r>
            <a:r>
              <a:rPr lang="lv-LV" altLang="lv-LV" sz="1400" dirty="0"/>
              <a:t>skds@skds.lv</a:t>
            </a:r>
            <a:br>
              <a:rPr lang="lv-LV" altLang="lv-LV" sz="1400" dirty="0"/>
            </a:br>
            <a:r>
              <a:rPr lang="lv-LV" altLang="lv-LV" sz="1400" dirty="0"/>
              <a:t>www.skds.lv</a:t>
            </a:r>
          </a:p>
          <a:p>
            <a:pPr eaLnBrk="1" latinLnBrk="1" hangingPunct="1"/>
            <a:endParaRPr lang="lv-LV" altLang="lv-LV" sz="1400" dirty="0"/>
          </a:p>
          <a:p>
            <a:pPr eaLnBrk="1" latinLnBrk="1" hangingPunct="1"/>
            <a:endParaRPr lang="lv-LV" altLang="lv-LV" sz="1400" dirty="0"/>
          </a:p>
        </p:txBody>
      </p:sp>
    </p:spTree>
    <p:extLst>
      <p:ext uri="{BB962C8B-B14F-4D97-AF65-F5344CB8AC3E}">
        <p14:creationId xmlns:p14="http://schemas.microsoft.com/office/powerpoint/2010/main" val="334485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a:extLst>
              <a:ext uri="{FF2B5EF4-FFF2-40B4-BE49-F238E27FC236}">
                <a16:creationId xmlns:a16="http://schemas.microsoft.com/office/drawing/2014/main" id="{40EEF404-B371-40DD-8A2B-8763FFA7E2C7}"/>
              </a:ext>
            </a:extLst>
          </p:cNvPr>
          <p:cNvSpPr>
            <a:spLocks noGrp="1"/>
          </p:cNvSpPr>
          <p:nvPr>
            <p:ph type="title" idx="4294967295"/>
          </p:nvPr>
        </p:nvSpPr>
        <p:spPr>
          <a:xfrm>
            <a:off x="0" y="395288"/>
            <a:ext cx="9144000" cy="720725"/>
          </a:xfrm>
        </p:spPr>
        <p:txBody>
          <a:bodyPr/>
          <a:lstStyle/>
          <a:p>
            <a:pPr algn="ctr" eaLnBrk="1" hangingPunct="1"/>
            <a:r>
              <a:rPr lang="lv-LV" altLang="ko-KR" sz="2800" dirty="0">
                <a:latin typeface="Arial" panose="020B0604020202020204" pitchFamily="34" charset="0"/>
                <a:cs typeface="Arial" panose="020B0604020202020204" pitchFamily="34" charset="0"/>
              </a:rPr>
              <a:t>Saturs</a:t>
            </a:r>
            <a:endParaRPr lang="ko-KR" altLang="en-US" sz="2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041EA368-2792-4C98-B6E7-B238AB469753}"/>
              </a:ext>
            </a:extLst>
          </p:cNvPr>
          <p:cNvSpPr txBox="1">
            <a:spLocks/>
          </p:cNvSpPr>
          <p:nvPr/>
        </p:nvSpPr>
        <p:spPr>
          <a:xfrm>
            <a:off x="1120475" y="1443008"/>
            <a:ext cx="7055042" cy="3990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ct val="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3227388">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6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600"/>
              </a:spcBef>
              <a:buNone/>
              <a:tabLst>
                <a:tab pos="1477963" algn="l"/>
                <a:tab pos="2959100" algn="l"/>
                <a:tab pos="6362700"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16</a:t>
            </a: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5">
            <a:extLst>
              <a:ext uri="{FF2B5EF4-FFF2-40B4-BE49-F238E27FC236}">
                <a16:creationId xmlns:a16="http://schemas.microsoft.com/office/drawing/2014/main" id="{0FE5061A-C949-44A4-8D5B-24518C23336A}"/>
              </a:ext>
            </a:extLst>
          </p:cNvPr>
          <p:cNvSpPr>
            <a:spLocks noGrp="1"/>
          </p:cNvSpPr>
          <p:nvPr>
            <p:ph idx="4294967295"/>
          </p:nvPr>
        </p:nvSpPr>
        <p:spPr>
          <a:xfrm>
            <a:off x="624688" y="1141712"/>
            <a:ext cx="7829550" cy="4973638"/>
          </a:xfrm>
        </p:spPr>
        <p:txBody>
          <a:bodyPr>
            <a:noAutofit/>
          </a:bodyPr>
          <a:lstStyle/>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Pētījuma veicējs:</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tirgus un sabiedriskās domas pētījumu centrs SKDS</a:t>
            </a:r>
          </a:p>
          <a:p>
            <a:pPr>
              <a:lnSpc>
                <a:spcPct val="80000"/>
              </a:lnSpc>
              <a:spcBef>
                <a:spcPct val="2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Mērķa grupa:</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Latvijas iedzīvotāji vecumā no 18 līdz 75 gadiem </a:t>
            </a:r>
          </a:p>
          <a:p>
            <a:pPr>
              <a:lnSpc>
                <a:spcPct val="80000"/>
              </a:lnSpc>
              <a:spcBef>
                <a:spcPct val="3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Aptaujas metode:</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interneta aptauja (CAWI – </a:t>
            </a:r>
            <a:r>
              <a:rPr lang="lv-LV" altLang="lv-LV" sz="1400" i="1" dirty="0">
                <a:latin typeface="Arial" panose="020B0604020202020204" pitchFamily="34" charset="0"/>
                <a:cs typeface="Arial" panose="020B0604020202020204" pitchFamily="34" charset="0"/>
              </a:rPr>
              <a:t>Computer-</a:t>
            </a:r>
            <a:r>
              <a:rPr lang="lv-LV" altLang="lv-LV" sz="1400" i="1" dirty="0" err="1">
                <a:latin typeface="Arial" panose="020B0604020202020204" pitchFamily="34" charset="0"/>
                <a:cs typeface="Arial" panose="020B0604020202020204" pitchFamily="34" charset="0"/>
              </a:rPr>
              <a:t>Aided</a:t>
            </a:r>
            <a:r>
              <a:rPr lang="lv-LV" altLang="lv-LV" sz="1400" i="1" dirty="0">
                <a:latin typeface="Arial" panose="020B0604020202020204" pitchFamily="34" charset="0"/>
                <a:cs typeface="Arial" panose="020B0604020202020204" pitchFamily="34" charset="0"/>
              </a:rPr>
              <a:t> </a:t>
            </a:r>
            <a:r>
              <a:rPr lang="lv-LV" altLang="lv-LV" sz="1400" i="1" dirty="0" err="1">
                <a:latin typeface="Arial" panose="020B0604020202020204" pitchFamily="34" charset="0"/>
                <a:cs typeface="Arial" panose="020B0604020202020204" pitchFamily="34" charset="0"/>
              </a:rPr>
              <a:t>Web</a:t>
            </a:r>
            <a:r>
              <a:rPr lang="lv-LV" altLang="lv-LV" sz="1400" i="1" dirty="0">
                <a:latin typeface="Arial" panose="020B0604020202020204" pitchFamily="34" charset="0"/>
                <a:cs typeface="Arial" panose="020B0604020202020204" pitchFamily="34" charset="0"/>
              </a:rPr>
              <a:t> </a:t>
            </a:r>
            <a:r>
              <a:rPr lang="lv-LV" altLang="lv-LV" sz="1400" i="1" dirty="0" err="1">
                <a:latin typeface="Arial" panose="020B0604020202020204" pitchFamily="34" charset="0"/>
                <a:cs typeface="Arial" panose="020B0604020202020204" pitchFamily="34" charset="0"/>
              </a:rPr>
              <a:t>Interviewing</a:t>
            </a:r>
            <a:r>
              <a:rPr lang="lv-LV" altLang="lv-LV" sz="1400" dirty="0">
                <a:latin typeface="Arial" panose="020B0604020202020204" pitchFamily="34" charset="0"/>
                <a:cs typeface="Arial" panose="020B0604020202020204" pitchFamily="34" charset="0"/>
              </a:rPr>
              <a:t>)</a:t>
            </a:r>
          </a:p>
          <a:p>
            <a:pPr>
              <a:lnSpc>
                <a:spcPct val="80000"/>
              </a:lnSpc>
              <a:spcBef>
                <a:spcPct val="2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Izlases apjoms:</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1005 respondenti (ģenerālais kopums: 1538 tūkst. </a:t>
            </a:r>
            <a:r>
              <a:rPr lang="lv-LV" altLang="lv-LV" sz="1400" dirty="0" err="1">
                <a:latin typeface="Arial" panose="020B0604020202020204" pitchFamily="34" charset="0"/>
                <a:cs typeface="Arial" panose="020B0604020202020204" pitchFamily="34" charset="0"/>
              </a:rPr>
              <a:t>cilv</a:t>
            </a:r>
            <a:r>
              <a:rPr lang="lv-LV" altLang="lv-LV" sz="1400" dirty="0">
                <a:latin typeface="Arial" panose="020B0604020202020204" pitchFamily="34" charset="0"/>
                <a:cs typeface="Arial" panose="020B0604020202020204" pitchFamily="34" charset="0"/>
              </a:rPr>
              <a:t>.)</a:t>
            </a:r>
          </a:p>
          <a:p>
            <a:pPr>
              <a:lnSpc>
                <a:spcPct val="80000"/>
              </a:lnSpc>
              <a:spcBef>
                <a:spcPct val="35000"/>
              </a:spcBef>
              <a:buNone/>
              <a:defRPr/>
            </a:pPr>
            <a:endParaRPr lang="lv-LV" altLang="lv-LV" sz="500" dirty="0">
              <a:latin typeface="Arial" panose="020B0604020202020204" pitchFamily="34" charset="0"/>
              <a:cs typeface="Arial" panose="020B0604020202020204" pitchFamily="34" charset="0"/>
            </a:endParaRPr>
          </a:p>
          <a:p>
            <a:pPr marL="0" indent="0">
              <a:buNone/>
              <a:defRPr/>
            </a:pPr>
            <a:r>
              <a:rPr lang="lv-LV" altLang="lv-LV" sz="1400" b="1" dirty="0">
                <a:solidFill>
                  <a:srgbClr val="254379"/>
                </a:solidFill>
                <a:latin typeface="Arial" panose="020B0604020202020204" pitchFamily="34" charset="0"/>
                <a:cs typeface="Arial" panose="020B0604020202020204" pitchFamily="34" charset="0"/>
              </a:rPr>
              <a:t>Izlases veidošanas avots:</a:t>
            </a:r>
            <a:r>
              <a:rPr lang="lv-LV" altLang="lv-LV" sz="1400" dirty="0">
                <a:latin typeface="Arial" panose="020B0604020202020204" pitchFamily="34" charset="0"/>
                <a:cs typeface="Arial" panose="020B0604020202020204" pitchFamily="34" charset="0"/>
              </a:rPr>
              <a:t> izlase tika veidota no pētījumu centra SKDS </a:t>
            </a:r>
            <a:r>
              <a:rPr lang="lv-LV" altLang="lv-LV" sz="1400" dirty="0" err="1">
                <a:latin typeface="Arial" panose="020B0604020202020204" pitchFamily="34" charset="0"/>
                <a:cs typeface="Arial" panose="020B0604020202020204" pitchFamily="34" charset="0"/>
              </a:rPr>
              <a:t>WebPanelī</a:t>
            </a:r>
            <a:r>
              <a:rPr lang="lv-LV" altLang="lv-LV" sz="1400" dirty="0">
                <a:latin typeface="Arial" panose="020B0604020202020204" pitchFamily="34" charset="0"/>
                <a:cs typeface="Arial" panose="020B0604020202020204" pitchFamily="34" charset="0"/>
              </a:rPr>
              <a:t> reģistrētajiem Latvijas iedzīvotājiem</a:t>
            </a:r>
          </a:p>
          <a:p>
            <a:pPr>
              <a:lnSpc>
                <a:spcPct val="80000"/>
              </a:lnSpc>
              <a:spcBef>
                <a:spcPct val="3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Izlases metode:</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kvotu izlase</a:t>
            </a:r>
          </a:p>
          <a:p>
            <a:pPr>
              <a:lnSpc>
                <a:spcPct val="80000"/>
              </a:lnSpc>
              <a:spcBef>
                <a:spcPct val="3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Ģeogrāfiskais pārklājums:</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visa Latvija</a:t>
            </a:r>
          </a:p>
          <a:p>
            <a:pPr>
              <a:lnSpc>
                <a:spcPct val="80000"/>
              </a:lnSpc>
              <a:spcBef>
                <a:spcPct val="35000"/>
              </a:spcBef>
              <a:buNone/>
              <a:defRPr/>
            </a:pPr>
            <a:endParaRPr lang="lv-LV" altLang="lv-LV" sz="1100" dirty="0">
              <a:latin typeface="Arial" panose="020B0604020202020204" pitchFamily="34" charset="0"/>
              <a:cs typeface="Arial" panose="020B0604020202020204" pitchFamily="34" charset="0"/>
            </a:endParaRPr>
          </a:p>
          <a:p>
            <a:pPr>
              <a:lnSpc>
                <a:spcPct val="80000"/>
              </a:lnSpc>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Aptaujas veikšanas laiks:</a:t>
            </a:r>
            <a:r>
              <a:rPr lang="lv-LV" altLang="lv-LV" sz="1400" b="1" dirty="0">
                <a:latin typeface="Arial" panose="020B0604020202020204" pitchFamily="34" charset="0"/>
                <a:cs typeface="Arial" panose="020B0604020202020204" pitchFamily="34" charset="0"/>
              </a:rPr>
              <a:t> </a:t>
            </a:r>
            <a:r>
              <a:rPr lang="lv-LV" sz="1400" dirty="0">
                <a:latin typeface="Arial" panose="020B0604020202020204" pitchFamily="34" charset="0"/>
                <a:cs typeface="Arial" panose="020B0604020202020204" pitchFamily="34" charset="0"/>
              </a:rPr>
              <a:t>18.12.2019. - 22.12.2019.</a:t>
            </a:r>
          </a:p>
          <a:p>
            <a:pPr>
              <a:lnSpc>
                <a:spcPct val="80000"/>
              </a:lnSpc>
              <a:spcBef>
                <a:spcPct val="25000"/>
              </a:spcBef>
              <a:buNone/>
              <a:defRPr/>
            </a:pPr>
            <a:endParaRPr lang="lv-LV" altLang="lv-LV" sz="1400" dirty="0">
              <a:latin typeface="Arial" panose="020B0604020202020204" pitchFamily="34" charset="0"/>
              <a:cs typeface="Arial" panose="020B0604020202020204" pitchFamily="34" charset="0"/>
            </a:endParaRPr>
          </a:p>
          <a:p>
            <a:pPr marL="0" indent="0">
              <a:spcBef>
                <a:spcPct val="25000"/>
              </a:spcBef>
              <a:buNone/>
              <a:defRPr/>
            </a:pPr>
            <a:r>
              <a:rPr lang="lv-LV" altLang="lv-LV" sz="1400" b="1" dirty="0">
                <a:solidFill>
                  <a:srgbClr val="254379"/>
                </a:solidFill>
                <a:latin typeface="Arial" panose="020B0604020202020204" pitchFamily="34" charset="0"/>
                <a:cs typeface="Arial" panose="020B0604020202020204" pitchFamily="34" charset="0"/>
              </a:rPr>
              <a:t>Datu svēršana:</a:t>
            </a:r>
            <a:r>
              <a:rPr lang="lv-LV" altLang="lv-LV" sz="1400" b="1" dirty="0">
                <a:latin typeface="Arial" panose="020B0604020202020204" pitchFamily="34" charset="0"/>
                <a:cs typeface="Arial" panose="020B0604020202020204" pitchFamily="34" charset="0"/>
              </a:rPr>
              <a:t> </a:t>
            </a:r>
            <a:r>
              <a:rPr lang="lv-LV" altLang="lv-LV" sz="1400" dirty="0">
                <a:latin typeface="Arial" panose="020B0604020202020204" pitchFamily="34" charset="0"/>
                <a:cs typeface="Arial" panose="020B0604020202020204" pitchFamily="34" charset="0"/>
              </a:rPr>
              <a:t>dati tika svērti pēc pazīmēm: reģions, tautība, dzimums, vecums saskaņā ar </a:t>
            </a:r>
            <a:r>
              <a:rPr lang="en-GB" sz="1400" dirty="0">
                <a:latin typeface="Arial" panose="020B0604020202020204" pitchFamily="34" charset="0"/>
                <a:cs typeface="Arial" panose="020B0604020202020204" pitchFamily="34" charset="0"/>
              </a:rPr>
              <a:t>LR </a:t>
            </a:r>
            <a:r>
              <a:rPr lang="en-GB" sz="1400" dirty="0" err="1">
                <a:latin typeface="Arial" panose="020B0604020202020204" pitchFamily="34" charset="0"/>
                <a:cs typeface="Arial" panose="020B0604020202020204" pitchFamily="34" charset="0"/>
              </a:rPr>
              <a:t>IeM</a:t>
            </a:r>
            <a:r>
              <a:rPr lang="en-GB" sz="1400" dirty="0">
                <a:latin typeface="Arial" panose="020B0604020202020204" pitchFamily="34" charset="0"/>
                <a:cs typeface="Arial" panose="020B0604020202020204" pitchFamily="34" charset="0"/>
              </a:rPr>
              <a:t> PMLP </a:t>
            </a:r>
            <a:r>
              <a:rPr lang="en-GB" sz="1400" dirty="0" err="1">
                <a:latin typeface="Arial" panose="020B0604020202020204" pitchFamily="34" charset="0"/>
                <a:cs typeface="Arial" panose="020B0604020202020204" pitchFamily="34" charset="0"/>
              </a:rPr>
              <a:t>Iedz</a:t>
            </a:r>
            <a:r>
              <a:rPr lang="lv-LV" sz="1400" dirty="0" err="1">
                <a:latin typeface="Arial" panose="020B0604020202020204" pitchFamily="34" charset="0"/>
                <a:cs typeface="Arial" panose="020B0604020202020204" pitchFamily="34" charset="0"/>
              </a:rPr>
              <a:t>īvotāju</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reģ</a:t>
            </a:r>
            <a:r>
              <a:rPr lang="lv-LV" sz="1400" dirty="0" err="1">
                <a:latin typeface="Arial" panose="020B0604020202020204" pitchFamily="34" charset="0"/>
                <a:cs typeface="Arial" panose="020B0604020202020204" pitchFamily="34" charset="0"/>
              </a:rPr>
              <a:t>istra</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dati</a:t>
            </a:r>
            <a:r>
              <a:rPr lang="lv-LV" sz="1400" dirty="0" err="1">
                <a:latin typeface="Arial" panose="020B0604020202020204" pitchFamily="34" charset="0"/>
                <a:cs typeface="Arial" panose="020B0604020202020204" pitchFamily="34" charset="0"/>
              </a:rPr>
              <a:t>em</a:t>
            </a:r>
            <a:r>
              <a:rPr lang="en-GB" sz="1400" dirty="0">
                <a:latin typeface="Arial" panose="020B0604020202020204" pitchFamily="34" charset="0"/>
                <a:cs typeface="Arial" panose="020B0604020202020204" pitchFamily="34" charset="0"/>
              </a:rPr>
              <a:t> </a:t>
            </a:r>
            <a:r>
              <a:rPr lang="en-GB" sz="1400" dirty="0" err="1">
                <a:latin typeface="Arial" panose="020B0604020202020204" pitchFamily="34" charset="0"/>
                <a:cs typeface="Arial" panose="020B0604020202020204" pitchFamily="34" charset="0"/>
              </a:rPr>
              <a:t>uz</a:t>
            </a:r>
            <a:r>
              <a:rPr lang="en-GB" sz="1400" dirty="0">
                <a:latin typeface="Arial" panose="020B0604020202020204" pitchFamily="34" charset="0"/>
                <a:cs typeface="Arial" panose="020B0604020202020204" pitchFamily="34" charset="0"/>
              </a:rPr>
              <a:t> </a:t>
            </a:r>
            <a:r>
              <a:rPr lang="lv-LV" sz="1400" dirty="0">
                <a:latin typeface="Arial" panose="020B0604020202020204" pitchFamily="34" charset="0"/>
                <a:cs typeface="Arial" panose="020B0604020202020204" pitchFamily="34" charset="0"/>
              </a:rPr>
              <a:t>17.01.2019.</a:t>
            </a:r>
            <a:r>
              <a:rPr lang="lv-LV" altLang="lv-LV" sz="1400" dirty="0">
                <a:latin typeface="Arial" panose="020B0604020202020204" pitchFamily="34" charset="0"/>
                <a:cs typeface="Arial" panose="020B0604020202020204" pitchFamily="34" charset="0"/>
              </a:rPr>
              <a:t> Šajā materiālā norādīti svērti procenti un nesvērts respondentu skaits. </a:t>
            </a:r>
          </a:p>
          <a:p>
            <a:pPr>
              <a:lnSpc>
                <a:spcPct val="80000"/>
              </a:lnSpc>
              <a:spcBef>
                <a:spcPct val="25000"/>
              </a:spcBef>
              <a:buFont typeface="Arial" panose="020B0604020202020204" pitchFamily="34" charset="0"/>
              <a:buNone/>
              <a:defRPr/>
            </a:pPr>
            <a:endParaRPr lang="lv-LV" altLang="lv-LV" sz="1400" dirty="0">
              <a:cs typeface="Arial" panose="020B0604020202020204" pitchFamily="34" charset="0"/>
            </a:endParaRPr>
          </a:p>
        </p:txBody>
      </p:sp>
      <p:sp>
        <p:nvSpPr>
          <p:cNvPr id="4" name="Title 3">
            <a:extLst>
              <a:ext uri="{FF2B5EF4-FFF2-40B4-BE49-F238E27FC236}">
                <a16:creationId xmlns:a16="http://schemas.microsoft.com/office/drawing/2014/main" id="{7175E8D4-D436-4642-91A2-43921BDB16AE}"/>
              </a:ext>
            </a:extLst>
          </p:cNvPr>
          <p:cNvSpPr txBox="1">
            <a:spLocks/>
          </p:cNvSpPr>
          <p:nvPr/>
        </p:nvSpPr>
        <p:spPr>
          <a:xfrm>
            <a:off x="0" y="-1"/>
            <a:ext cx="9143999" cy="91440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15963" indent="-90488"/>
            <a:r>
              <a:rPr lang="lv-LV" altLang="ko-KR" sz="2400" dirty="0">
                <a:latin typeface="Arial" panose="020B0604020202020204" pitchFamily="34" charset="0"/>
                <a:cs typeface="Arial" panose="020B0604020202020204" pitchFamily="34" charset="0"/>
              </a:rPr>
              <a:t>Aptaujas tehniskā informācija</a:t>
            </a:r>
            <a:endParaRPr lang="ko-KR" altLang="en-US" sz="2400"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a:extLst>
              <a:ext uri="{FF2B5EF4-FFF2-40B4-BE49-F238E27FC236}">
                <a16:creationId xmlns:a16="http://schemas.microsoft.com/office/drawing/2014/main" id="{BD94A59F-1C62-4827-B7FA-9AB7319461EE}"/>
              </a:ext>
            </a:extLst>
          </p:cNvPr>
          <p:cNvSpPr>
            <a:spLocks noGrp="1"/>
          </p:cNvSpPr>
          <p:nvPr>
            <p:ph type="title" idx="4294967295"/>
          </p:nvPr>
        </p:nvSpPr>
        <p:spPr>
          <a:xfrm>
            <a:off x="0" y="0"/>
            <a:ext cx="9144000" cy="569913"/>
          </a:xfrm>
        </p:spPr>
        <p:txBody>
          <a:bodyPr>
            <a:normAutofit/>
          </a:bodyPr>
          <a:lstStyle/>
          <a:p>
            <a:pPr algn="ctr" eaLnBrk="1" hangingPunct="1"/>
            <a:r>
              <a:rPr lang="lv-LV" altLang="ko-KR" sz="2000" dirty="0">
                <a:latin typeface="Arial" panose="020B0604020202020204" pitchFamily="34" charset="0"/>
                <a:cs typeface="Arial" panose="020B0604020202020204" pitchFamily="34" charset="0"/>
              </a:rPr>
              <a:t>Respondentu sociāli demogrāfiskais profils</a:t>
            </a:r>
            <a:endParaRPr lang="ko-KR" altLang="en-US" sz="2000" dirty="0">
              <a:latin typeface="Arial" panose="020B0604020202020204" pitchFamily="34" charset="0"/>
              <a:cs typeface="Arial" panose="020B0604020202020204" pitchFamily="34" charset="0"/>
            </a:endParaRPr>
          </a:p>
        </p:txBody>
      </p:sp>
      <p:graphicFrame>
        <p:nvGraphicFramePr>
          <p:cNvPr id="4" name="Chart 3">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3041917283"/>
              </p:ext>
            </p:extLst>
          </p:nvPr>
        </p:nvGraphicFramePr>
        <p:xfrm>
          <a:off x="1158843" y="660904"/>
          <a:ext cx="6835366" cy="58847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EEFA66BB-CF42-4946-B463-8AA8CCB1E6EA}"/>
              </a:ext>
            </a:extLst>
          </p:cNvPr>
          <p:cNvSpPr txBox="1">
            <a:spLocks noChangeArrowheads="1"/>
          </p:cNvSpPr>
          <p:nvPr/>
        </p:nvSpPr>
        <p:spPr bwMode="auto">
          <a:xfrm>
            <a:off x="5092700" y="2294335"/>
            <a:ext cx="3136957"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eaLnBrk="1" latinLnBrk="1" hangingPunct="1">
              <a:spcBef>
                <a:spcPct val="0"/>
              </a:spcBef>
              <a:buFontTx/>
              <a:buNone/>
            </a:pPr>
            <a:r>
              <a:rPr lang="lv-LV" altLang="ko-KR" sz="4400" b="1" dirty="0">
                <a:solidFill>
                  <a:srgbClr val="254379"/>
                </a:solidFill>
                <a:ea typeface="맑은 고딕" panose="020B0503020000020004" pitchFamily="34" charset="-127"/>
              </a:rPr>
              <a:t>Galvenie secinājumi</a:t>
            </a:r>
            <a:endParaRPr lang="en-US" altLang="ko-KR" sz="4400" b="1" dirty="0">
              <a:solidFill>
                <a:srgbClr val="254379"/>
              </a:solidFill>
              <a:ea typeface="맑은 고딕" panose="020B0503020000020004" pitchFamily="34" charset="-127"/>
            </a:endParaRPr>
          </a:p>
        </p:txBody>
      </p:sp>
    </p:spTree>
    <p:extLst>
      <p:ext uri="{BB962C8B-B14F-4D97-AF65-F5344CB8AC3E}">
        <p14:creationId xmlns:p14="http://schemas.microsoft.com/office/powerpoint/2010/main" val="4016796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F0BC23A2-2DF1-4C57-979E-33D71DD9AFF4}"/>
              </a:ext>
            </a:extLst>
          </p:cNvPr>
          <p:cNvSpPr>
            <a:spLocks noGrp="1"/>
          </p:cNvSpPr>
          <p:nvPr>
            <p:ph type="title" idx="4294967295"/>
          </p:nvPr>
        </p:nvSpPr>
        <p:spPr>
          <a:xfrm>
            <a:off x="-1" y="0"/>
            <a:ext cx="9144001" cy="715224"/>
          </a:xfrm>
        </p:spPr>
        <p:txBody>
          <a:bodyPr>
            <a:normAutofit/>
          </a:bodyPr>
          <a:lstStyle/>
          <a:p>
            <a:pPr marL="625475" algn="l" eaLnBrk="1" hangingPunct="1"/>
            <a:r>
              <a:rPr lang="lv-LV" altLang="ko-KR" sz="2400" dirty="0">
                <a:latin typeface="Arial" panose="020B0604020202020204" pitchFamily="34" charset="0"/>
                <a:cs typeface="Arial" panose="020B0604020202020204" pitchFamily="34" charset="0"/>
              </a:rPr>
              <a:t>Galvenie secinājumi</a:t>
            </a:r>
            <a:endParaRPr lang="ko-KR" altLang="en-US"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FA002C7-8ADB-4947-B6C3-A076BACF3DF9}"/>
              </a:ext>
            </a:extLst>
          </p:cNvPr>
          <p:cNvSpPr txBox="1"/>
          <p:nvPr/>
        </p:nvSpPr>
        <p:spPr>
          <a:xfrm>
            <a:off x="377470" y="589994"/>
            <a:ext cx="8304803" cy="6101863"/>
          </a:xfrm>
          <a:prstGeom prst="rect">
            <a:avLst/>
          </a:prstGeom>
          <a:noFill/>
        </p:spPr>
        <p:txBody>
          <a:bodyPr wrap="square">
            <a:spAutoFit/>
          </a:bodyPr>
          <a:lstStyle/>
          <a:p>
            <a:pPr marL="271463" indent="-271463">
              <a:lnSpc>
                <a:spcPct val="130000"/>
              </a:lnSpc>
              <a:spcBef>
                <a:spcPts val="0"/>
              </a:spcBef>
              <a:buClr>
                <a:srgbClr val="254379"/>
              </a:buClr>
              <a:buFont typeface="Wingdings" panose="05000000000000000000" pitchFamily="2" charset="2"/>
              <a:buChar char="q"/>
            </a:pPr>
            <a:r>
              <a:rPr lang="lv-LV" altLang="en-US" sz="1200" dirty="0">
                <a:latin typeface="Arial" panose="020B0604020202020204" pitchFamily="34" charset="0"/>
                <a:cs typeface="Arial" panose="020B0604020202020204" pitchFamily="34" charset="0"/>
              </a:rPr>
              <a:t>Saskaņā ar 2019. gada decembra Latvijas iedzīvotāju aptaujas datiem, vairāk nekā puse jeb 55% iedzīvotāju pēdējā gada laikā ir pirkuši vīnu, puse jeb 50% ir pirkuši stipros alkoholiskos dzērienus, 47% - alu, bet 40% - dzirkstošo vīnu; 18% iedzīvotāju pēdējā gada laikā nav pirkuši alkoholiskos dzērienus.</a:t>
            </a:r>
          </a:p>
          <a:p>
            <a:pPr marL="271463" indent="-271463">
              <a:lnSpc>
                <a:spcPct val="130000"/>
              </a:lnSpc>
              <a:spcBef>
                <a:spcPts val="1000"/>
              </a:spcBef>
              <a:buClr>
                <a:srgbClr val="254379"/>
              </a:buClr>
              <a:buFont typeface="Wingdings" panose="05000000000000000000" pitchFamily="2" charset="2"/>
              <a:buChar char="q"/>
            </a:pPr>
            <a:r>
              <a:rPr lang="lv-LV" altLang="en-US" sz="1200" dirty="0">
                <a:latin typeface="Arial" panose="020B0604020202020204" pitchFamily="34" charset="0"/>
                <a:cs typeface="Arial" panose="020B0604020202020204" pitchFamily="34" charset="0"/>
              </a:rPr>
              <a:t>Aptaujas dati liecina, ka kopumā 37% iedzīvotāju atbalsta Latvijas valdības lēmumu no 2020. gada 1. marta pacelt alkohola akcīzi Latvijā (pilnībā atbalsta: 17%, drīzāk atbalsta: 20%), turpretī kopumā 55% to neatbalsta </a:t>
            </a:r>
            <a:br>
              <a:rPr lang="lv-LV" altLang="en-US" sz="1200" dirty="0">
                <a:latin typeface="Arial" panose="020B0604020202020204" pitchFamily="34" charset="0"/>
                <a:cs typeface="Arial" panose="020B0604020202020204" pitchFamily="34" charset="0"/>
              </a:rPr>
            </a:br>
            <a:r>
              <a:rPr lang="lv-LV" altLang="en-US" sz="1200" dirty="0">
                <a:latin typeface="Arial" panose="020B0604020202020204" pitchFamily="34" charset="0"/>
                <a:cs typeface="Arial" panose="020B0604020202020204" pitchFamily="34" charset="0"/>
              </a:rPr>
              <a:t>(nemaz neatbalsta: 32%, drīzāk neatbalsta: 22%). Jāatzīmē, ka alkohola akcīzes pacelšanu ievērojami biežāk atbalsta iedzīvotāji, kas pēdējā gada laikā nav pirkuši alkoholiskos dzērienus (pilnībā atbalsta: 36%, drīzāk </a:t>
            </a:r>
            <a:br>
              <a:rPr lang="lv-LV" altLang="en-US" sz="1200" dirty="0">
                <a:latin typeface="Arial" panose="020B0604020202020204" pitchFamily="34" charset="0"/>
                <a:cs typeface="Arial" panose="020B0604020202020204" pitchFamily="34" charset="0"/>
              </a:rPr>
            </a:br>
            <a:r>
              <a:rPr lang="lv-LV" altLang="en-US" sz="1200" dirty="0">
                <a:latin typeface="Arial" panose="020B0604020202020204" pitchFamily="34" charset="0"/>
                <a:cs typeface="Arial" panose="020B0604020202020204" pitchFamily="34" charset="0"/>
              </a:rPr>
              <a:t>atbalsta: 26%), kā arī to biežāk atbalsta iedzīvotāji, kuriem sarunvaloda ģimenē ir latviešu nekā tie, kuriem sarunvaloda ģimenē ir krievu (kopumā attiecīgi 47% un 18%).</a:t>
            </a:r>
          </a:p>
          <a:p>
            <a:pPr marL="271463" indent="-271463">
              <a:lnSpc>
                <a:spcPct val="130000"/>
              </a:lnSpc>
              <a:spcBef>
                <a:spcPts val="1000"/>
              </a:spcBef>
              <a:buClr>
                <a:srgbClr val="254379"/>
              </a:buClr>
              <a:buFont typeface="Wingdings" panose="05000000000000000000" pitchFamily="2" charset="2"/>
              <a:buChar char="q"/>
            </a:pPr>
            <a:r>
              <a:rPr lang="lv-LV" altLang="en-US" sz="1200" dirty="0">
                <a:latin typeface="Arial" panose="020B0604020202020204" pitchFamily="34" charset="0"/>
                <a:cs typeface="Arial" panose="020B0604020202020204" pitchFamily="34" charset="0"/>
              </a:rPr>
              <a:t>Aptaujas ietvaros iedzīvotājiem tika lūgts norādīt, vai viņi atbalstītu alkohola akcīzes samazināšanu gadījumā, ja tas veicinātu labi apmaksātu darba vietu radīšanu Latvijas reģionos; kopumā 68% iedzīvotāju to atbalstītu (pilnībā </a:t>
            </a:r>
            <a:br>
              <a:rPr lang="lv-LV" altLang="en-US" sz="1200" dirty="0">
                <a:latin typeface="Arial" panose="020B0604020202020204" pitchFamily="34" charset="0"/>
                <a:cs typeface="Arial" panose="020B0604020202020204" pitchFamily="34" charset="0"/>
              </a:rPr>
            </a:br>
            <a:r>
              <a:rPr lang="lv-LV" altLang="en-US" sz="1200" dirty="0">
                <a:latin typeface="Arial" panose="020B0604020202020204" pitchFamily="34" charset="0"/>
                <a:cs typeface="Arial" panose="020B0604020202020204" pitchFamily="34" charset="0"/>
              </a:rPr>
              <a:t>atbalstītu: 34%, drīzāk atbalstītu: 35%), turpretī kopumā 23% to neatbalstītu (nemaz neatbalstītu: 8%, drīzāk neatbalstītu: 14%). </a:t>
            </a:r>
          </a:p>
          <a:p>
            <a:pPr marL="271463" indent="-271463">
              <a:lnSpc>
                <a:spcPct val="130000"/>
              </a:lnSpc>
              <a:spcBef>
                <a:spcPts val="1000"/>
              </a:spcBef>
              <a:buClr>
                <a:srgbClr val="254379"/>
              </a:buClr>
              <a:buFont typeface="Wingdings" panose="05000000000000000000" pitchFamily="2" charset="2"/>
              <a:buChar char="q"/>
            </a:pPr>
            <a:r>
              <a:rPr lang="lv-LV" altLang="en-US" sz="1200" dirty="0">
                <a:latin typeface="Arial" panose="020B0604020202020204" pitchFamily="34" charset="0"/>
                <a:cs typeface="Arial" panose="020B0604020202020204" pitchFamily="34" charset="0"/>
              </a:rPr>
              <a:t>Saskaņā ar aptaujas datiem, aptuveni trešdaļa jeb 34% iedzīvotāju, kas pēdējā gada laikā ir pirkuši stipros alkoholiskos dzērienus, gadījumā, ja stiprie alkoholiskie dzērieni Latvijā veikalos maksās par 3 līdz 4 eiro litrā dārgāk, visdrīzāk pirks tos citās valstīs, kur tie būs lētāki, savukārt 32% šādā gadījumā visdrīzāk tos pirks retāk. </a:t>
            </a:r>
          </a:p>
          <a:p>
            <a:pPr marL="271463" indent="-271463">
              <a:lnSpc>
                <a:spcPct val="130000"/>
              </a:lnSpc>
              <a:spcBef>
                <a:spcPts val="1000"/>
              </a:spcBef>
              <a:buClr>
                <a:srgbClr val="254379"/>
              </a:buClr>
              <a:buFont typeface="Wingdings" panose="05000000000000000000" pitchFamily="2" charset="2"/>
              <a:buChar char="q"/>
            </a:pPr>
            <a:r>
              <a:rPr lang="lv-LV" altLang="en-US" sz="1200" dirty="0">
                <a:latin typeface="Arial" panose="020B0604020202020204" pitchFamily="34" charset="0"/>
                <a:cs typeface="Arial" panose="020B0604020202020204" pitchFamily="34" charset="0"/>
              </a:rPr>
              <a:t>Jau mazāks iedzīvotāju īpatsvars norādījis, ka gadījumā, ja stiprie alkoholiskie dzērieni Latvijā veikalos maksās par 3 līdz 4 eiro litrā dārgāk, viņi visdrīzāk meklēs iespēju iegādāties kontrabandas alkoholu (11%) vai visdrīzāk meklēs iespējas iegādāties pašbrūvēto stipro alkoholu "no rokas" (8%). Savukārt 29% iedzīvotāju, kas pēdējā gada laikā ir pirkuši stipros alkoholiskos dzērienus, norādījuši, ka stipro alkoholisko dzērienu cenas celšanās nemainīs viņu paradumus – viņi pirks tos tikpat bieži, kā līdz šim. Jāatzīmē, ka iedzīvotāji, kuriem sarunvaloda ģimenē ir krievu, salīdzinoši biežāk nekā iedzīvotāji, kuriem tā ir latviešu norādījuši to, ka stipro alkoholisko dzērienu cenas celšanās ietekmē visdrīzāk tos pirks citās valstīs, kur tie būs lētāki (attiecīgi 47% un 25%).</a:t>
            </a:r>
          </a:p>
        </p:txBody>
      </p:sp>
    </p:spTree>
    <p:extLst>
      <p:ext uri="{BB962C8B-B14F-4D97-AF65-F5344CB8AC3E}">
        <p14:creationId xmlns:p14="http://schemas.microsoft.com/office/powerpoint/2010/main" val="358549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EEFA66BB-CF42-4946-B463-8AA8CCB1E6EA}"/>
              </a:ext>
            </a:extLst>
          </p:cNvPr>
          <p:cNvSpPr txBox="1">
            <a:spLocks noChangeArrowheads="1"/>
          </p:cNvSpPr>
          <p:nvPr/>
        </p:nvSpPr>
        <p:spPr bwMode="auto">
          <a:xfrm>
            <a:off x="5232853" y="2294335"/>
            <a:ext cx="2996804"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r" eaLnBrk="1" latinLnBrk="1" hangingPunct="1">
              <a:spcBef>
                <a:spcPct val="0"/>
              </a:spcBef>
              <a:buFontTx/>
              <a:buNone/>
            </a:pPr>
            <a:r>
              <a:rPr lang="lv-LV" altLang="ko-KR" sz="4400" b="1" dirty="0">
                <a:solidFill>
                  <a:srgbClr val="254379"/>
                </a:solidFill>
                <a:ea typeface="맑은 고딕" panose="020B0503020000020004" pitchFamily="34" charset="-127"/>
              </a:rPr>
              <a:t>Galvenie rezultāti</a:t>
            </a:r>
            <a:endParaRPr lang="en-US" altLang="ko-KR" sz="4400" b="1" dirty="0">
              <a:solidFill>
                <a:srgbClr val="254379"/>
              </a:solidFill>
              <a:ea typeface="맑은 고딕" panose="020B0503020000020004" pitchFamily="34" charset="-127"/>
            </a:endParaRPr>
          </a:p>
        </p:txBody>
      </p:sp>
    </p:spTree>
    <p:extLst>
      <p:ext uri="{BB962C8B-B14F-4D97-AF65-F5344CB8AC3E}">
        <p14:creationId xmlns:p14="http://schemas.microsoft.com/office/powerpoint/2010/main" val="29503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1"/>
            <a:ext cx="9144000" cy="760490"/>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2200" dirty="0">
                <a:ea typeface="맑은 고딕" panose="020B0503020000020004" pitchFamily="34" charset="-127"/>
              </a:rPr>
              <a:t>Iedzīvotāju pirktie alkoholiskie dzērieni pēdējā gada laikā</a:t>
            </a:r>
          </a:p>
        </p:txBody>
      </p:sp>
      <p:graphicFrame>
        <p:nvGraphicFramePr>
          <p:cNvPr id="4" name="Chart 3">
            <a:extLst>
              <a:ext uri="{FF2B5EF4-FFF2-40B4-BE49-F238E27FC236}">
                <a16:creationId xmlns:a16="http://schemas.microsoft.com/office/drawing/2014/main" id="{BCC0916C-CF03-4D80-A5EC-0874924E2230}"/>
              </a:ext>
            </a:extLst>
          </p:cNvPr>
          <p:cNvGraphicFramePr>
            <a:graphicFrameLocks/>
          </p:cNvGraphicFramePr>
          <p:nvPr>
            <p:extLst>
              <p:ext uri="{D42A27DB-BD31-4B8C-83A1-F6EECF244321}">
                <p14:modId xmlns:p14="http://schemas.microsoft.com/office/powerpoint/2010/main" val="2560094268"/>
              </p:ext>
            </p:extLst>
          </p:nvPr>
        </p:nvGraphicFramePr>
        <p:xfrm>
          <a:off x="549715" y="962026"/>
          <a:ext cx="7218158" cy="531202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8">
            <a:extLst>
              <a:ext uri="{FF2B5EF4-FFF2-40B4-BE49-F238E27FC236}">
                <a16:creationId xmlns:a16="http://schemas.microsoft.com/office/drawing/2014/main" id="{4AB984A5-E857-4C3E-9AEC-C6454972A8DD}"/>
              </a:ext>
            </a:extLst>
          </p:cNvPr>
          <p:cNvSpPr txBox="1">
            <a:spLocks noChangeArrowheads="1"/>
          </p:cNvSpPr>
          <p:nvPr/>
        </p:nvSpPr>
        <p:spPr bwMode="auto">
          <a:xfrm>
            <a:off x="7828541" y="2490796"/>
            <a:ext cx="1236328"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0"/>
              </a:spcBef>
            </a:pPr>
            <a:r>
              <a:rPr lang="lv-LV" altLang="lv-LV" sz="1200" dirty="0">
                <a:solidFill>
                  <a:srgbClr val="1D9AA6"/>
                </a:solidFill>
                <a:latin typeface="Arial" panose="020B0604020202020204" pitchFamily="34" charset="0"/>
                <a:ea typeface="맑은 고딕" panose="020B0503020000020004" pitchFamily="34" charset="-127"/>
                <a:cs typeface="Arial" panose="020B0604020202020204" pitchFamily="34" charset="0"/>
              </a:rPr>
              <a:t>Pēdējā gada laikā ir pirkuši alkoholiskos dzērienus:</a:t>
            </a:r>
          </a:p>
          <a:p>
            <a:pPr algn="ctr" eaLnBrk="1" hangingPunct="1">
              <a:spcBef>
                <a:spcPct val="0"/>
              </a:spcBef>
              <a:buFontTx/>
              <a:buNone/>
            </a:pPr>
            <a:r>
              <a:rPr lang="lv-LV" altLang="lv-LV" sz="2800" b="1" dirty="0">
                <a:solidFill>
                  <a:srgbClr val="1D9AA6"/>
                </a:solidFill>
                <a:latin typeface="Arial" panose="020B0604020202020204" pitchFamily="34" charset="0"/>
                <a:ea typeface="맑은 고딕" panose="020B0503020000020004" pitchFamily="34" charset="-127"/>
                <a:cs typeface="Arial" panose="020B0604020202020204" pitchFamily="34" charset="0"/>
              </a:rPr>
              <a:t>82.2%</a:t>
            </a:r>
          </a:p>
        </p:txBody>
      </p:sp>
      <p:sp>
        <p:nvSpPr>
          <p:cNvPr id="6" name="Right Brace 5">
            <a:extLst>
              <a:ext uri="{FF2B5EF4-FFF2-40B4-BE49-F238E27FC236}">
                <a16:creationId xmlns:a16="http://schemas.microsoft.com/office/drawing/2014/main" id="{8D28810B-2349-4E0C-A98A-E8A92B7731FA}"/>
              </a:ext>
            </a:extLst>
          </p:cNvPr>
          <p:cNvSpPr/>
          <p:nvPr/>
        </p:nvSpPr>
        <p:spPr>
          <a:xfrm>
            <a:off x="7569817" y="1649996"/>
            <a:ext cx="247647" cy="2831469"/>
          </a:xfrm>
          <a:prstGeom prst="rightBrace">
            <a:avLst>
              <a:gd name="adj1" fmla="val 57296"/>
              <a:gd name="adj2" fmla="val 47635"/>
            </a:avLst>
          </a:prstGeom>
          <a:ln w="158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eaLnBrk="1" fontAlgn="auto" latinLnBrk="1" hangingPunct="1">
              <a:spcBef>
                <a:spcPts val="0"/>
              </a:spcBef>
              <a:spcAft>
                <a:spcPts val="0"/>
              </a:spcAft>
              <a:defRPr/>
            </a:pPr>
            <a:endParaRPr lang="lv-LV">
              <a:solidFill>
                <a:srgbClr val="4A6826"/>
              </a:solidFill>
            </a:endParaRPr>
          </a:p>
        </p:txBody>
      </p:sp>
    </p:spTree>
    <p:extLst>
      <p:ext uri="{BB962C8B-B14F-4D97-AF65-F5344CB8AC3E}">
        <p14:creationId xmlns:p14="http://schemas.microsoft.com/office/powerpoint/2010/main" val="3924539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0B859002-BB27-4281-97FF-A2FE6D49B49A}"/>
              </a:ext>
            </a:extLst>
          </p:cNvPr>
          <p:cNvSpPr txBox="1">
            <a:spLocks/>
          </p:cNvSpPr>
          <p:nvPr/>
        </p:nvSpPr>
        <p:spPr bwMode="auto">
          <a:xfrm>
            <a:off x="0" y="0"/>
            <a:ext cx="9144000" cy="520994"/>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Arial" panose="020B0604020202020204" pitchFamily="34" charset="0"/>
                <a:ea typeface="Gulim" panose="020B0600000101010101" pitchFamily="34" charset="-127"/>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Gulim" panose="020B0600000101010101" pitchFamily="34" charset="-127"/>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Gulim" panose="020B0600000101010101" pitchFamily="34" charset="-127"/>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Gulim" panose="020B0600000101010101" pitchFamily="34" charset="-127"/>
              </a:defRPr>
            </a:lvl9pPr>
          </a:lstStyle>
          <a:p>
            <a:pPr algn="ctr">
              <a:spcBef>
                <a:spcPct val="0"/>
              </a:spcBef>
              <a:buNone/>
            </a:pPr>
            <a:r>
              <a:rPr lang="lv-LV" altLang="ko-KR" sz="1800" dirty="0">
                <a:ea typeface="맑은 고딕" panose="020B0503020000020004" pitchFamily="34" charset="-127"/>
              </a:rPr>
              <a:t>Iedzīvotāju pirktie alkoholiskie dzērieni pēdējā gada laikā</a:t>
            </a:r>
          </a:p>
        </p:txBody>
      </p:sp>
      <p:sp>
        <p:nvSpPr>
          <p:cNvPr id="5" name="TextBox 4">
            <a:extLst>
              <a:ext uri="{FF2B5EF4-FFF2-40B4-BE49-F238E27FC236}">
                <a16:creationId xmlns:a16="http://schemas.microsoft.com/office/drawing/2014/main" id="{545F52CC-B87E-4494-A219-167120F39451}"/>
              </a:ext>
            </a:extLst>
          </p:cNvPr>
          <p:cNvSpPr txBox="1"/>
          <p:nvPr/>
        </p:nvSpPr>
        <p:spPr>
          <a:xfrm>
            <a:off x="352882" y="479852"/>
            <a:ext cx="3050835" cy="307777"/>
          </a:xfrm>
          <a:prstGeom prst="rect">
            <a:avLst/>
          </a:prstGeom>
          <a:noFill/>
        </p:spPr>
        <p:txBody>
          <a:bodyPr wrap="none" rtlCol="0">
            <a:spAutoFit/>
          </a:bodyPr>
          <a:lstStyle/>
          <a:p>
            <a:r>
              <a:rPr lang="lv-LV" sz="1400" dirty="0">
                <a:latin typeface="Arial" panose="020B0604020202020204" pitchFamily="34" charset="0"/>
                <a:cs typeface="Arial" panose="020B0604020202020204" pitchFamily="34" charset="0"/>
              </a:rPr>
              <a:t>Atbildes dažādās iedzīvotāju grupās</a:t>
            </a:r>
          </a:p>
        </p:txBody>
      </p:sp>
      <p:graphicFrame>
        <p:nvGraphicFramePr>
          <p:cNvPr id="6" name="Chart 5">
            <a:extLst>
              <a:ext uri="{FF2B5EF4-FFF2-40B4-BE49-F238E27FC236}">
                <a16:creationId xmlns:a16="http://schemas.microsoft.com/office/drawing/2014/main" id="{45984B16-3E4B-4CED-86B0-F412CFBDE8EC}"/>
              </a:ext>
            </a:extLst>
          </p:cNvPr>
          <p:cNvGraphicFramePr>
            <a:graphicFrameLocks/>
          </p:cNvGraphicFramePr>
          <p:nvPr>
            <p:extLst>
              <p:ext uri="{D42A27DB-BD31-4B8C-83A1-F6EECF244321}">
                <p14:modId xmlns:p14="http://schemas.microsoft.com/office/powerpoint/2010/main" val="2063850584"/>
              </p:ext>
            </p:extLst>
          </p:nvPr>
        </p:nvGraphicFramePr>
        <p:xfrm>
          <a:off x="340511" y="709979"/>
          <a:ext cx="8515350" cy="5962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15162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6361</TotalTime>
  <Words>1816</Words>
  <Application>Microsoft Office PowerPoint</Application>
  <PresentationFormat>Slaidrāde ekrānā (4:3)</PresentationFormat>
  <Paragraphs>194</Paragraphs>
  <Slides>17</Slides>
  <Notes>1</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17</vt:i4>
      </vt:variant>
    </vt:vector>
  </HeadingPairs>
  <TitlesOfParts>
    <vt:vector size="22" baseType="lpstr">
      <vt:lpstr>Arial</vt:lpstr>
      <vt:lpstr>Calibri</vt:lpstr>
      <vt:lpstr>Calibri Light</vt:lpstr>
      <vt:lpstr>Wingdings</vt:lpstr>
      <vt:lpstr>Office Theme</vt:lpstr>
      <vt:lpstr>PowerPoint prezentācija</vt:lpstr>
      <vt:lpstr>Saturs</vt:lpstr>
      <vt:lpstr>PowerPoint prezentācija</vt:lpstr>
      <vt:lpstr>Respondentu sociāli demogrāfiskais profils</vt:lpstr>
      <vt:lpstr>PowerPoint prezentācija</vt:lpstr>
      <vt:lpstr>Galvenie secinājumi</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Arnis Kaktins</cp:lastModifiedBy>
  <cp:revision>957</cp:revision>
  <cp:lastPrinted>2020-01-03T11:50:06Z</cp:lastPrinted>
  <dcterms:created xsi:type="dcterms:W3CDTF">2018-06-08T13:58:08Z</dcterms:created>
  <dcterms:modified xsi:type="dcterms:W3CDTF">2020-01-08T18:04:34Z</dcterms:modified>
</cp:coreProperties>
</file>